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8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9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48" r:id="rId4"/>
  </p:sldMasterIdLst>
  <p:notesMasterIdLst>
    <p:notesMasterId r:id="rId53"/>
  </p:notesMasterIdLst>
  <p:sldIdLst>
    <p:sldId id="723" r:id="rId5"/>
    <p:sldId id="627" r:id="rId6"/>
    <p:sldId id="628" r:id="rId7"/>
    <p:sldId id="715" r:id="rId8"/>
    <p:sldId id="716" r:id="rId9"/>
    <p:sldId id="717" r:id="rId10"/>
    <p:sldId id="718" r:id="rId11"/>
    <p:sldId id="720" r:id="rId12"/>
    <p:sldId id="722" r:id="rId13"/>
    <p:sldId id="719" r:id="rId14"/>
    <p:sldId id="721" r:id="rId15"/>
    <p:sldId id="724" r:id="rId16"/>
    <p:sldId id="725" r:id="rId17"/>
    <p:sldId id="726" r:id="rId18"/>
    <p:sldId id="728" r:id="rId19"/>
    <p:sldId id="729" r:id="rId20"/>
    <p:sldId id="730" r:id="rId21"/>
    <p:sldId id="731" r:id="rId22"/>
    <p:sldId id="732" r:id="rId23"/>
    <p:sldId id="733" r:id="rId24"/>
    <p:sldId id="736" r:id="rId25"/>
    <p:sldId id="735" r:id="rId26"/>
    <p:sldId id="737" r:id="rId27"/>
    <p:sldId id="739" r:id="rId28"/>
    <p:sldId id="738" r:id="rId29"/>
    <p:sldId id="740" r:id="rId30"/>
    <p:sldId id="744" r:id="rId31"/>
    <p:sldId id="752" r:id="rId32"/>
    <p:sldId id="753" r:id="rId33"/>
    <p:sldId id="754" r:id="rId34"/>
    <p:sldId id="755" r:id="rId35"/>
    <p:sldId id="756" r:id="rId36"/>
    <p:sldId id="758" r:id="rId37"/>
    <p:sldId id="757" r:id="rId38"/>
    <p:sldId id="759" r:id="rId39"/>
    <p:sldId id="760" r:id="rId40"/>
    <p:sldId id="762" r:id="rId41"/>
    <p:sldId id="763" r:id="rId42"/>
    <p:sldId id="761" r:id="rId43"/>
    <p:sldId id="764" r:id="rId44"/>
    <p:sldId id="765" r:id="rId45"/>
    <p:sldId id="745" r:id="rId46"/>
    <p:sldId id="746" r:id="rId47"/>
    <p:sldId id="747" r:id="rId48"/>
    <p:sldId id="748" r:id="rId49"/>
    <p:sldId id="749" r:id="rId50"/>
    <p:sldId id="750" r:id="rId51"/>
    <p:sldId id="751" r:id="rId52"/>
  </p:sldIdLst>
  <p:sldSz cx="9906000" cy="6858000" type="A4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evak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0000"/>
    <a:srgbClr val="F5F5F5"/>
    <a:srgbClr val="C7C7C7"/>
    <a:srgbClr val="8E0000"/>
    <a:srgbClr val="ECECEC"/>
    <a:srgbClr val="E4E4E4"/>
    <a:srgbClr val="F0F0F0"/>
    <a:srgbClr val="A82800"/>
    <a:srgbClr val="FE3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45" autoAdjust="0"/>
    <p:restoredTop sz="90821" autoAdjust="0"/>
  </p:normalViewPr>
  <p:slideViewPr>
    <p:cSldViewPr>
      <p:cViewPr>
        <p:scale>
          <a:sx n="80" d="100"/>
          <a:sy n="80" d="100"/>
        </p:scale>
        <p:origin x="312" y="-6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7.bin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8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Turnover in thsd USD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triangle"/>
            <c:size val="7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2006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Sheet1!$B$2:$B$8</c:f>
              <c:numCache>
                <c:formatCode>_(* #,##0_);_(* \(#,##0\);_(* "-"??_);_(@_)</c:formatCode>
                <c:ptCount val="7"/>
                <c:pt idx="0">
                  <c:v>75200</c:v>
                </c:pt>
                <c:pt idx="1">
                  <c:v>96000</c:v>
                </c:pt>
                <c:pt idx="2">
                  <c:v>100700</c:v>
                </c:pt>
                <c:pt idx="3">
                  <c:v>148800</c:v>
                </c:pt>
                <c:pt idx="4">
                  <c:v>197900</c:v>
                </c:pt>
                <c:pt idx="5">
                  <c:v>244400</c:v>
                </c:pt>
                <c:pt idx="6">
                  <c:v>294000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Productivity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2006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Sheet1!$C$2:$C$8</c:f>
              <c:numCache>
                <c:formatCode>_(* #,##0_);_(* \(#,##0\);_(* "-"??_);_(@_)</c:formatCode>
                <c:ptCount val="7"/>
                <c:pt idx="0">
                  <c:v>18700</c:v>
                </c:pt>
                <c:pt idx="1">
                  <c:v>26115</c:v>
                </c:pt>
                <c:pt idx="2">
                  <c:v>31900</c:v>
                </c:pt>
                <c:pt idx="3">
                  <c:v>31548</c:v>
                </c:pt>
                <c:pt idx="4">
                  <c:v>36311</c:v>
                </c:pt>
                <c:pt idx="5">
                  <c:v>37286</c:v>
                </c:pt>
                <c:pt idx="6">
                  <c:v>36768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4995944"/>
        <c:axId val="374994376"/>
      </c:line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Number of technical employees 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diamond"/>
            <c:size val="7"/>
            <c:spPr>
              <a:solidFill>
                <a:schemeClr val="bg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2006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Sheet1!$D$2:$D$8</c:f>
              <c:numCache>
                <c:formatCode>_(* #,##0_);_(* \(#,##0\);_(* "-"??_);_(@_)</c:formatCode>
                <c:ptCount val="7"/>
                <c:pt idx="0">
                  <c:v>4021.3903743315509</c:v>
                </c:pt>
                <c:pt idx="1">
                  <c:v>4250</c:v>
                </c:pt>
                <c:pt idx="2">
                  <c:v>4370</c:v>
                </c:pt>
                <c:pt idx="3">
                  <c:v>4110</c:v>
                </c:pt>
                <c:pt idx="4">
                  <c:v>5226</c:v>
                </c:pt>
                <c:pt idx="5">
                  <c:v>7005</c:v>
                </c:pt>
                <c:pt idx="6">
                  <c:v>7996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4995160"/>
        <c:axId val="374994768"/>
      </c:lineChart>
      <c:catAx>
        <c:axId val="374995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  <c:crossAx val="374994376"/>
        <c:crosses val="autoZero"/>
        <c:auto val="1"/>
        <c:lblAlgn val="ctr"/>
        <c:lblOffset val="100"/>
        <c:noMultiLvlLbl val="0"/>
      </c:catAx>
      <c:valAx>
        <c:axId val="374994376"/>
        <c:scaling>
          <c:orientation val="minMax"/>
          <c:max val="350000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  <c:crossAx val="374995944"/>
        <c:crosses val="autoZero"/>
        <c:crossBetween val="between"/>
      </c:valAx>
      <c:valAx>
        <c:axId val="374994768"/>
        <c:scaling>
          <c:orientation val="minMax"/>
          <c:max val="15000"/>
          <c:min val="0"/>
        </c:scaling>
        <c:delete val="0"/>
        <c:axPos val="r"/>
        <c:numFmt formatCode="_(* #,##0_);_(* \(#,##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  <c:crossAx val="374995160"/>
        <c:crosses val="max"/>
        <c:crossBetween val="between"/>
      </c:valAx>
      <c:catAx>
        <c:axId val="374995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49947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Local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119</c:v>
                </c:pt>
                <c:pt idx="1">
                  <c:v>112</c:v>
                </c:pt>
                <c:pt idx="2">
                  <c:v>125</c:v>
                </c:pt>
                <c:pt idx="3">
                  <c:v>174</c:v>
                </c:pt>
                <c:pt idx="4">
                  <c:v>209</c:v>
                </c:pt>
                <c:pt idx="5">
                  <c:v>225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International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56</c:v>
                </c:pt>
                <c:pt idx="1">
                  <c:v>74</c:v>
                </c:pt>
                <c:pt idx="2">
                  <c:v>72</c:v>
                </c:pt>
                <c:pt idx="3">
                  <c:v>107</c:v>
                </c:pt>
                <c:pt idx="4">
                  <c:v>151</c:v>
                </c:pt>
                <c:pt idx="5">
                  <c:v>155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4997904"/>
        <c:axId val="375003000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175</c:v>
                </c:pt>
                <c:pt idx="1">
                  <c:v>186</c:v>
                </c:pt>
                <c:pt idx="2">
                  <c:v>197</c:v>
                </c:pt>
                <c:pt idx="3">
                  <c:v>281</c:v>
                </c:pt>
                <c:pt idx="4">
                  <c:v>360</c:v>
                </c:pt>
                <c:pt idx="5">
                  <c:v>380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4997904"/>
        <c:axId val="375003000"/>
      </c:lineChart>
      <c:catAx>
        <c:axId val="37499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003000"/>
        <c:crosses val="autoZero"/>
        <c:auto val="1"/>
        <c:lblAlgn val="ctr"/>
        <c:lblOffset val="100"/>
        <c:noMultiLvlLbl val="0"/>
      </c:catAx>
      <c:valAx>
        <c:axId val="37500300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7499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Short-term employee demand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Small companies</c:v>
                </c:pt>
                <c:pt idx="1">
                  <c:v>Medium companies</c:v>
                </c:pt>
                <c:pt idx="2">
                  <c:v>Large companies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</c:v>
                </c:pt>
                <c:pt idx="1">
                  <c:v>45</c:v>
                </c:pt>
                <c:pt idx="2">
                  <c:v>72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Long-term employee demand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Small companies</c:v>
                </c:pt>
                <c:pt idx="1">
                  <c:v>Medium companies</c:v>
                </c:pt>
                <c:pt idx="2">
                  <c:v>Large companies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30</c:v>
                </c:pt>
                <c:pt idx="1">
                  <c:v>198</c:v>
                </c:pt>
                <c:pt idx="2">
                  <c:v>353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32749688"/>
        <c:axId val="232750080"/>
      </c:barChart>
      <c:catAx>
        <c:axId val="232749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750080"/>
        <c:crosses val="autoZero"/>
        <c:auto val="1"/>
        <c:lblAlgn val="ctr"/>
        <c:lblOffset val="100"/>
        <c:noMultiLvlLbl val="0"/>
      </c:catAx>
      <c:valAx>
        <c:axId val="232750080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3274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Short-term demand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High-tech</c:v>
                </c:pt>
                <c:pt idx="1">
                  <c:v>IT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86</c:v>
                </c:pt>
                <c:pt idx="1">
                  <c:v>61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Long-term demand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High-tech</c:v>
                </c:pt>
                <c:pt idx="1">
                  <c:v>IT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293</c:v>
                </c:pt>
                <c:pt idx="1">
                  <c:v>288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5006136"/>
        <c:axId val="375005352"/>
      </c:barChart>
      <c:catAx>
        <c:axId val="3750061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005352"/>
        <c:crosses val="autoZero"/>
        <c:auto val="1"/>
        <c:lblAlgn val="ctr"/>
        <c:lblOffset val="100"/>
        <c:noMultiLvlLbl val="0"/>
      </c:catAx>
      <c:valAx>
        <c:axId val="375005352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7500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Short-term demand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Other</c:v>
                </c:pt>
                <c:pt idx="1">
                  <c:v>QA engineers</c:v>
                </c:pt>
                <c:pt idx="2">
                  <c:v>Mobile developers</c:v>
                </c:pt>
                <c:pt idx="3">
                  <c:v>Web developers</c:v>
                </c:pt>
                <c:pt idx="4">
                  <c:v>Hardware and automation engineers</c:v>
                </c:pt>
                <c:pt idx="5">
                  <c:v>Software engineers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34</c:v>
                </c:pt>
                <c:pt idx="1">
                  <c:v>8</c:v>
                </c:pt>
                <c:pt idx="2">
                  <c:v>7</c:v>
                </c:pt>
                <c:pt idx="3">
                  <c:v>17</c:v>
                </c:pt>
                <c:pt idx="4">
                  <c:v>27</c:v>
                </c:pt>
                <c:pt idx="5">
                  <c:v>54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Long-term demand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Other</c:v>
                </c:pt>
                <c:pt idx="1">
                  <c:v>QA engineers</c:v>
                </c:pt>
                <c:pt idx="2">
                  <c:v>Mobile developers</c:v>
                </c:pt>
                <c:pt idx="3">
                  <c:v>Web developers</c:v>
                </c:pt>
                <c:pt idx="4">
                  <c:v>Hardware and automation engineers</c:v>
                </c:pt>
                <c:pt idx="5">
                  <c:v>Software engineers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39</c:v>
                </c:pt>
                <c:pt idx="1">
                  <c:v>38</c:v>
                </c:pt>
                <c:pt idx="2">
                  <c:v>78</c:v>
                </c:pt>
                <c:pt idx="3">
                  <c:v>70</c:v>
                </c:pt>
                <c:pt idx="4">
                  <c:v>92</c:v>
                </c:pt>
                <c:pt idx="5">
                  <c:v>264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70457856"/>
        <c:axId val="370458248"/>
      </c:barChart>
      <c:catAx>
        <c:axId val="370457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458248"/>
        <c:crosses val="autoZero"/>
        <c:auto val="1"/>
        <c:lblAlgn val="ctr"/>
        <c:lblOffset val="100"/>
        <c:noMultiLvlLbl val="0"/>
      </c:catAx>
      <c:valAx>
        <c:axId val="370458248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7045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Short-term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IT security specialists</c:v>
                </c:pt>
                <c:pt idx="1">
                  <c:v>Virtualization specialists</c:v>
                </c:pt>
                <c:pt idx="2">
                  <c:v>Database developers</c:v>
                </c:pt>
                <c:pt idx="3">
                  <c:v>UI/UX designers</c:v>
                </c:pt>
                <c:pt idx="4">
                  <c:v>Control automation specialists</c:v>
                </c:pt>
                <c:pt idx="5">
                  <c:v>Technician-installers</c:v>
                </c:pt>
                <c:pt idx="6">
                  <c:v>Technical sales specialists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6</c:v>
                </c:pt>
                <c:pt idx="5">
                  <c:v>10</c:v>
                </c:pt>
                <c:pt idx="6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70477456"/>
        <c:axId val="370475496"/>
      </c:barChart>
      <c:catAx>
        <c:axId val="370477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475496"/>
        <c:crosses val="autoZero"/>
        <c:auto val="1"/>
        <c:lblAlgn val="ctr"/>
        <c:lblOffset val="100"/>
        <c:noMultiLvlLbl val="0"/>
      </c:catAx>
      <c:valAx>
        <c:axId val="370475496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70477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Long-term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Technical writers</c:v>
                </c:pt>
                <c:pt idx="1">
                  <c:v>Project managers</c:v>
                </c:pt>
                <c:pt idx="2">
                  <c:v>Technical HR managers</c:v>
                </c:pt>
                <c:pt idx="3">
                  <c:v>Image processing specialists</c:v>
                </c:pt>
                <c:pt idx="4">
                  <c:v>IT security specialists</c:v>
                </c:pt>
                <c:pt idx="5">
                  <c:v>Virtualization specialists</c:v>
                </c:pt>
                <c:pt idx="6">
                  <c:v>Game developers</c:v>
                </c:pt>
                <c:pt idx="7">
                  <c:v>Database developers</c:v>
                </c:pt>
                <c:pt idx="8">
                  <c:v>Client support specialists</c:v>
                </c:pt>
                <c:pt idx="9">
                  <c:v>Hardware technicians</c:v>
                </c:pt>
                <c:pt idx="10">
                  <c:v>UI/UX designers</c:v>
                </c:pt>
                <c:pt idx="11">
                  <c:v>3D modellers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7</c:v>
                </c:pt>
                <c:pt idx="1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67977224"/>
        <c:axId val="367981536"/>
      </c:barChart>
      <c:catAx>
        <c:axId val="367977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81536"/>
        <c:crosses val="autoZero"/>
        <c:auto val="1"/>
        <c:lblAlgn val="ctr"/>
        <c:lblOffset val="100"/>
        <c:noMultiLvlLbl val="0"/>
      </c:catAx>
      <c:valAx>
        <c:axId val="367981536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67977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Lack of future business opportunities</c:v>
                </c:pt>
                <c:pt idx="1">
                  <c:v>Lack of recruitment staff</c:v>
                </c:pt>
                <c:pt idx="2">
                  <c:v>Budget limitations</c:v>
                </c:pt>
                <c:pt idx="3">
                  <c:v>High salary expectations</c:v>
                </c:pt>
                <c:pt idx="4">
                  <c:v>Lack of qualified candidates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9</c:v>
                </c:pt>
                <c:pt idx="3">
                  <c:v>12</c:v>
                </c:pt>
                <c:pt idx="4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81921312"/>
        <c:axId val="381922096"/>
      </c:barChart>
      <c:catAx>
        <c:axId val="381921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22096"/>
        <c:crosses val="autoZero"/>
        <c:auto val="1"/>
        <c:lblAlgn val="ctr"/>
        <c:lblOffset val="100"/>
        <c:noMultiLvlLbl val="0"/>
      </c:catAx>
      <c:valAx>
        <c:axId val="381922096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81921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'Graduates estimate'!$O$12</c:f>
              <c:strCache>
                <c:ptCount val="1"/>
                <c:pt idx="0">
                  <c:v>Poor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'Graduates estimate'!$P$11:$S$11</c:f>
              <c:strCache>
                <c:ptCount val="4"/>
                <c:pt idx="0">
                  <c:v>Soft skills</c:v>
                </c:pt>
                <c:pt idx="1">
                  <c:v>English</c:v>
                </c:pt>
                <c:pt idx="2">
                  <c:v>Theoretical knowledge</c:v>
                </c:pt>
                <c:pt idx="3">
                  <c:v>Practical knowledge</c:v>
                </c:pt>
              </c:strCache>
            </c:strRef>
          </c:cat>
          <c:val>
            <c:numRef>
              <c:f>'Graduates estimate'!$P$12:$S$12</c:f>
              <c:numCache>
                <c:formatCode>0%</c:formatCode>
                <c:ptCount val="4"/>
                <c:pt idx="0">
                  <c:v>0.10344827586206901</c:v>
                </c:pt>
                <c:pt idx="1">
                  <c:v>3.4482758620689703E-2</c:v>
                </c:pt>
                <c:pt idx="2">
                  <c:v>3.4482758620689703E-2</c:v>
                </c:pt>
                <c:pt idx="3">
                  <c:v>0.44827586206896602</c:v>
                </c:pt>
              </c:numCache>
            </c:numRef>
          </c:val>
        </c:ser>
        <c:ser>
          <c:idx val="1"/>
          <c:order val="1"/>
          <c:tx>
            <c:strRef>
              <c:f>'Graduates estimate'!$O$13</c:f>
              <c:strCache>
                <c:ptCount val="1"/>
                <c:pt idx="0">
                  <c:v>Fair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7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7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7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'Graduates estimate'!$P$11:$S$11</c:f>
              <c:strCache>
                <c:ptCount val="4"/>
                <c:pt idx="0">
                  <c:v>Soft skills</c:v>
                </c:pt>
                <c:pt idx="1">
                  <c:v>English</c:v>
                </c:pt>
                <c:pt idx="2">
                  <c:v>Theoretical knowledge</c:v>
                </c:pt>
                <c:pt idx="3">
                  <c:v>Practical knowledge</c:v>
                </c:pt>
              </c:strCache>
            </c:strRef>
          </c:cat>
          <c:val>
            <c:numRef>
              <c:f>'Graduates estimate'!$P$13:$S$13</c:f>
              <c:numCache>
                <c:formatCode>0%</c:formatCode>
                <c:ptCount val="4"/>
                <c:pt idx="0">
                  <c:v>0.17241379310344801</c:v>
                </c:pt>
                <c:pt idx="1">
                  <c:v>0.17241379310344801</c:v>
                </c:pt>
                <c:pt idx="2">
                  <c:v>0.31034482758620702</c:v>
                </c:pt>
                <c:pt idx="3">
                  <c:v>0.27586206896551702</c:v>
                </c:pt>
              </c:numCache>
            </c:numRef>
          </c:val>
        </c:ser>
        <c:ser>
          <c:idx val="2"/>
          <c:order val="2"/>
          <c:tx>
            <c:strRef>
              <c:f>'Graduates estimate'!$O$14</c:f>
              <c:strCache>
                <c:ptCount val="1"/>
                <c:pt idx="0">
                  <c:v>Average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9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9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'Graduates estimate'!$P$11:$S$11</c:f>
              <c:strCache>
                <c:ptCount val="4"/>
                <c:pt idx="0">
                  <c:v>Soft skills</c:v>
                </c:pt>
                <c:pt idx="1">
                  <c:v>English</c:v>
                </c:pt>
                <c:pt idx="2">
                  <c:v>Theoretical knowledge</c:v>
                </c:pt>
                <c:pt idx="3">
                  <c:v>Practical knowledge</c:v>
                </c:pt>
              </c:strCache>
            </c:strRef>
          </c:cat>
          <c:val>
            <c:numRef>
              <c:f>'Graduates estimate'!$P$14:$S$14</c:f>
              <c:numCache>
                <c:formatCode>0%</c:formatCode>
                <c:ptCount val="4"/>
                <c:pt idx="0">
                  <c:v>0.44827586206896602</c:v>
                </c:pt>
                <c:pt idx="1">
                  <c:v>0.41379310344827602</c:v>
                </c:pt>
                <c:pt idx="2">
                  <c:v>0.44827586206896602</c:v>
                </c:pt>
                <c:pt idx="3">
                  <c:v>0.17241379310344801</c:v>
                </c:pt>
              </c:numCache>
            </c:numRef>
          </c:val>
        </c:ser>
        <c:ser>
          <c:idx val="3"/>
          <c:order val="3"/>
          <c:tx>
            <c:strRef>
              <c:f>'Graduates estimate'!$O$15</c:f>
              <c:strCache>
                <c:ptCount val="1"/>
                <c:pt idx="0">
                  <c:v>Good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9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9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9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'Graduates estimate'!$P$11:$S$11</c:f>
              <c:strCache>
                <c:ptCount val="4"/>
                <c:pt idx="0">
                  <c:v>Soft skills</c:v>
                </c:pt>
                <c:pt idx="1">
                  <c:v>English</c:v>
                </c:pt>
                <c:pt idx="2">
                  <c:v>Theoretical knowledge</c:v>
                </c:pt>
                <c:pt idx="3">
                  <c:v>Practical knowledge</c:v>
                </c:pt>
              </c:strCache>
            </c:strRef>
          </c:cat>
          <c:val>
            <c:numRef>
              <c:f>'Graduates estimate'!$P$15:$S$15</c:f>
              <c:numCache>
                <c:formatCode>0%</c:formatCode>
                <c:ptCount val="4"/>
                <c:pt idx="0">
                  <c:v>0.13793103448275901</c:v>
                </c:pt>
                <c:pt idx="1">
                  <c:v>0.27586206896551702</c:v>
                </c:pt>
                <c:pt idx="2">
                  <c:v>0.17241379310344801</c:v>
                </c:pt>
                <c:pt idx="3">
                  <c:v>6.8965517241379296E-2</c:v>
                </c:pt>
              </c:numCache>
            </c:numRef>
          </c:val>
        </c:ser>
        <c:ser>
          <c:idx val="4"/>
          <c:order val="4"/>
          <c:tx>
            <c:strRef>
              <c:f>'Graduates estimate'!$O$16</c:f>
              <c:strCache>
                <c:ptCount val="1"/>
                <c:pt idx="0">
                  <c:v>Excellent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7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7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7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'Graduates estimate'!$P$11:$S$11</c:f>
              <c:strCache>
                <c:ptCount val="4"/>
                <c:pt idx="0">
                  <c:v>Soft skills</c:v>
                </c:pt>
                <c:pt idx="1">
                  <c:v>English</c:v>
                </c:pt>
                <c:pt idx="2">
                  <c:v>Theoretical knowledge</c:v>
                </c:pt>
                <c:pt idx="3">
                  <c:v>Practical knowledge</c:v>
                </c:pt>
              </c:strCache>
            </c:strRef>
          </c:cat>
          <c:val>
            <c:numRef>
              <c:f>'Graduates estimate'!$P$16:$S$16</c:f>
              <c:numCache>
                <c:formatCode>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5"/>
          <c:order val="5"/>
          <c:tx>
            <c:strRef>
              <c:f>'Graduates estimate'!$O$17</c:f>
              <c:strCache>
                <c:ptCount val="1"/>
                <c:pt idx="0">
                  <c:v>Difficult to answer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'Graduates estimate'!$P$11:$S$11</c:f>
              <c:strCache>
                <c:ptCount val="4"/>
                <c:pt idx="0">
                  <c:v>Soft skills</c:v>
                </c:pt>
                <c:pt idx="1">
                  <c:v>English</c:v>
                </c:pt>
                <c:pt idx="2">
                  <c:v>Theoretical knowledge</c:v>
                </c:pt>
                <c:pt idx="3">
                  <c:v>Practical knowledge</c:v>
                </c:pt>
              </c:strCache>
            </c:strRef>
          </c:cat>
          <c:val>
            <c:numRef>
              <c:f>'Graduates estimate'!$P$17:$S$17</c:f>
              <c:numCache>
                <c:formatCode>0%</c:formatCode>
                <c:ptCount val="4"/>
                <c:pt idx="0">
                  <c:v>0.13793103448275901</c:v>
                </c:pt>
                <c:pt idx="1">
                  <c:v>0.10344827586206901</c:v>
                </c:pt>
                <c:pt idx="2">
                  <c:v>3.4482758620689703E-2</c:v>
                </c:pt>
                <c:pt idx="3">
                  <c:v>3.4482758620689703E-2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4776096"/>
        <c:axId val="374776488"/>
      </c:barChart>
      <c:catAx>
        <c:axId val="374776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400"/>
            </a:pPr>
            <a:endParaRPr lang="en-US"/>
          </a:p>
        </c:txPr>
        <c:crossAx val="374776488"/>
        <c:crosses val="autoZero"/>
        <c:auto val="1"/>
        <c:lblAlgn val="ctr"/>
        <c:lblOffset val="100"/>
        <c:noMultiLvlLbl val="0"/>
      </c:catAx>
      <c:valAx>
        <c:axId val="374776488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37477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'Graduates estimate'!$O$12</c:f>
              <c:strCache>
                <c:ptCount val="1"/>
                <c:pt idx="0">
                  <c:v>Poor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'Graduates estimate'!$P$11:$S$11</c:f>
              <c:strCache>
                <c:ptCount val="4"/>
                <c:pt idx="0">
                  <c:v>Soft skills</c:v>
                </c:pt>
                <c:pt idx="1">
                  <c:v>English</c:v>
                </c:pt>
                <c:pt idx="2">
                  <c:v>Theoretical knowledge</c:v>
                </c:pt>
                <c:pt idx="3">
                  <c:v>Practical knowledge</c:v>
                </c:pt>
              </c:strCache>
            </c:strRef>
          </c:cat>
          <c:val>
            <c:numRef>
              <c:f>'Graduates estimate'!$P$12:$S$12</c:f>
              <c:numCache>
                <c:formatCode>0%</c:formatCode>
                <c:ptCount val="4"/>
                <c:pt idx="0">
                  <c:v>0.10344827586206901</c:v>
                </c:pt>
                <c:pt idx="1">
                  <c:v>3.4482758620689703E-2</c:v>
                </c:pt>
                <c:pt idx="2">
                  <c:v>3.4482758620689703E-2</c:v>
                </c:pt>
                <c:pt idx="3">
                  <c:v>0.44827586206896602</c:v>
                </c:pt>
              </c:numCache>
            </c:numRef>
          </c:val>
        </c:ser>
        <c:ser>
          <c:idx val="1"/>
          <c:order val="1"/>
          <c:tx>
            <c:strRef>
              <c:f>'Graduates estimate'!$O$13</c:f>
              <c:strCache>
                <c:ptCount val="1"/>
                <c:pt idx="0">
                  <c:v>Fair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7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7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7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'Graduates estimate'!$P$11:$S$11</c:f>
              <c:strCache>
                <c:ptCount val="4"/>
                <c:pt idx="0">
                  <c:v>Soft skills</c:v>
                </c:pt>
                <c:pt idx="1">
                  <c:v>English</c:v>
                </c:pt>
                <c:pt idx="2">
                  <c:v>Theoretical knowledge</c:v>
                </c:pt>
                <c:pt idx="3">
                  <c:v>Practical knowledge</c:v>
                </c:pt>
              </c:strCache>
            </c:strRef>
          </c:cat>
          <c:val>
            <c:numRef>
              <c:f>'Graduates estimate'!$P$13:$S$13</c:f>
              <c:numCache>
                <c:formatCode>0%</c:formatCode>
                <c:ptCount val="4"/>
                <c:pt idx="0">
                  <c:v>0.17241379310344801</c:v>
                </c:pt>
                <c:pt idx="1">
                  <c:v>0.17241379310344801</c:v>
                </c:pt>
                <c:pt idx="2">
                  <c:v>0.31034482758620702</c:v>
                </c:pt>
                <c:pt idx="3">
                  <c:v>0.27586206896551702</c:v>
                </c:pt>
              </c:numCache>
            </c:numRef>
          </c:val>
        </c:ser>
        <c:ser>
          <c:idx val="2"/>
          <c:order val="2"/>
          <c:tx>
            <c:strRef>
              <c:f>'Graduates estimate'!$O$14</c:f>
              <c:strCache>
                <c:ptCount val="1"/>
                <c:pt idx="0">
                  <c:v>Average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9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9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'Graduates estimate'!$P$11:$S$11</c:f>
              <c:strCache>
                <c:ptCount val="4"/>
                <c:pt idx="0">
                  <c:v>Soft skills</c:v>
                </c:pt>
                <c:pt idx="1">
                  <c:v>English</c:v>
                </c:pt>
                <c:pt idx="2">
                  <c:v>Theoretical knowledge</c:v>
                </c:pt>
                <c:pt idx="3">
                  <c:v>Practical knowledge</c:v>
                </c:pt>
              </c:strCache>
            </c:strRef>
          </c:cat>
          <c:val>
            <c:numRef>
              <c:f>'Graduates estimate'!$P$14:$S$14</c:f>
              <c:numCache>
                <c:formatCode>0%</c:formatCode>
                <c:ptCount val="4"/>
                <c:pt idx="0">
                  <c:v>0.44827586206896602</c:v>
                </c:pt>
                <c:pt idx="1">
                  <c:v>0.41379310344827602</c:v>
                </c:pt>
                <c:pt idx="2">
                  <c:v>0.44827586206896602</c:v>
                </c:pt>
                <c:pt idx="3">
                  <c:v>0.17241379310344801</c:v>
                </c:pt>
              </c:numCache>
            </c:numRef>
          </c:val>
        </c:ser>
        <c:ser>
          <c:idx val="3"/>
          <c:order val="3"/>
          <c:tx>
            <c:strRef>
              <c:f>'Graduates estimate'!$O$15</c:f>
              <c:strCache>
                <c:ptCount val="1"/>
                <c:pt idx="0">
                  <c:v>Good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9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9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9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'Graduates estimate'!$P$11:$S$11</c:f>
              <c:strCache>
                <c:ptCount val="4"/>
                <c:pt idx="0">
                  <c:v>Soft skills</c:v>
                </c:pt>
                <c:pt idx="1">
                  <c:v>English</c:v>
                </c:pt>
                <c:pt idx="2">
                  <c:v>Theoretical knowledge</c:v>
                </c:pt>
                <c:pt idx="3">
                  <c:v>Practical knowledge</c:v>
                </c:pt>
              </c:strCache>
            </c:strRef>
          </c:cat>
          <c:val>
            <c:numRef>
              <c:f>'Graduates estimate'!$P$15:$S$15</c:f>
              <c:numCache>
                <c:formatCode>0%</c:formatCode>
                <c:ptCount val="4"/>
                <c:pt idx="0">
                  <c:v>0.13793103448275901</c:v>
                </c:pt>
                <c:pt idx="1">
                  <c:v>0.27586206896551702</c:v>
                </c:pt>
                <c:pt idx="2">
                  <c:v>0.17241379310344801</c:v>
                </c:pt>
                <c:pt idx="3">
                  <c:v>6.8965517241379296E-2</c:v>
                </c:pt>
              </c:numCache>
            </c:numRef>
          </c:val>
        </c:ser>
        <c:ser>
          <c:idx val="4"/>
          <c:order val="4"/>
          <c:tx>
            <c:strRef>
              <c:f>'Graduates estimate'!$O$16</c:f>
              <c:strCache>
                <c:ptCount val="1"/>
                <c:pt idx="0">
                  <c:v>Excellent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7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7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7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'Graduates estimate'!$P$11:$S$11</c:f>
              <c:strCache>
                <c:ptCount val="4"/>
                <c:pt idx="0">
                  <c:v>Soft skills</c:v>
                </c:pt>
                <c:pt idx="1">
                  <c:v>English</c:v>
                </c:pt>
                <c:pt idx="2">
                  <c:v>Theoretical knowledge</c:v>
                </c:pt>
                <c:pt idx="3">
                  <c:v>Practical knowledge</c:v>
                </c:pt>
              </c:strCache>
            </c:strRef>
          </c:cat>
          <c:val>
            <c:numRef>
              <c:f>'Graduates estimate'!$P$16:$S$16</c:f>
              <c:numCache>
                <c:formatCode>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5"/>
          <c:order val="5"/>
          <c:tx>
            <c:strRef>
              <c:f>'Graduates estimate'!$O$17</c:f>
              <c:strCache>
                <c:ptCount val="1"/>
                <c:pt idx="0">
                  <c:v>Difficult to answer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'Graduates estimate'!$P$11:$S$11</c:f>
              <c:strCache>
                <c:ptCount val="4"/>
                <c:pt idx="0">
                  <c:v>Soft skills</c:v>
                </c:pt>
                <c:pt idx="1">
                  <c:v>English</c:v>
                </c:pt>
                <c:pt idx="2">
                  <c:v>Theoretical knowledge</c:v>
                </c:pt>
                <c:pt idx="3">
                  <c:v>Practical knowledge</c:v>
                </c:pt>
              </c:strCache>
            </c:strRef>
          </c:cat>
          <c:val>
            <c:numRef>
              <c:f>'Graduates estimate'!$P$17:$S$17</c:f>
              <c:numCache>
                <c:formatCode>0%</c:formatCode>
                <c:ptCount val="4"/>
                <c:pt idx="0">
                  <c:v>0.13793103448275901</c:v>
                </c:pt>
                <c:pt idx="1">
                  <c:v>0.10344827586206901</c:v>
                </c:pt>
                <c:pt idx="2">
                  <c:v>3.4482758620689703E-2</c:v>
                </c:pt>
                <c:pt idx="3">
                  <c:v>3.4482758620689703E-2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4786680"/>
        <c:axId val="374774528"/>
      </c:barChart>
      <c:catAx>
        <c:axId val="374786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400"/>
            </a:pPr>
            <a:endParaRPr lang="en-US"/>
          </a:p>
        </c:txPr>
        <c:crossAx val="374774528"/>
        <c:crosses val="autoZero"/>
        <c:auto val="1"/>
        <c:lblAlgn val="ctr"/>
        <c:lblOffset val="100"/>
        <c:noMultiLvlLbl val="0"/>
      </c:catAx>
      <c:valAx>
        <c:axId val="374774528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37478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Not important</c:v>
                </c:pt>
                <c:pt idx="1">
                  <c:v>Relatively important</c:v>
                </c:pt>
                <c:pt idx="2">
                  <c:v>Very important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</c:v>
                </c:pt>
                <c:pt idx="1">
                  <c:v>0.28999999999999998</c:v>
                </c:pt>
                <c:pt idx="2">
                  <c:v>0.61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74668232"/>
        <c:axId val="374671368"/>
      </c:barChart>
      <c:catAx>
        <c:axId val="374668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671368"/>
        <c:crosses val="autoZero"/>
        <c:auto val="1"/>
        <c:lblAlgn val="ctr"/>
        <c:lblOffset val="100"/>
        <c:noMultiLvlLbl val="0"/>
      </c:catAx>
      <c:valAx>
        <c:axId val="374671368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374668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-1.2291431785702606E-2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Employees with knowledge of English</c:v>
                </c:pt>
                <c:pt idx="1">
                  <c:v>Employees without knowledge of English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0.88</c:v>
                </c:pt>
                <c:pt idx="1">
                  <c:v>0.12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528416874719899"/>
          <c:y val="6.2812262824132895E-2"/>
          <c:w val="0.75471583125280095"/>
          <c:h val="0.7437538442723490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'Recruitment factors'!$S$2</c:f>
              <c:strCache>
                <c:ptCount val="1"/>
                <c:pt idx="0">
                  <c:v>Not important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'Recruitment factors'!$R$3:$R$7</c:f>
              <c:strCache>
                <c:ptCount val="5"/>
                <c:pt idx="0">
                  <c:v>Motivation</c:v>
                </c:pt>
                <c:pt idx="1">
                  <c:v>Soft skills </c:v>
                </c:pt>
                <c:pt idx="2">
                  <c:v>Cultural fit</c:v>
                </c:pt>
                <c:pt idx="3">
                  <c:v>Technical knowledge and skills</c:v>
                </c:pt>
                <c:pt idx="4">
                  <c:v>University degree</c:v>
                </c:pt>
              </c:strCache>
            </c:strRef>
          </c:cat>
          <c:val>
            <c:numRef>
              <c:f>'Recruitment factors'!$S$3:$S$7</c:f>
              <c:numCache>
                <c:formatCode>0%</c:formatCode>
                <c:ptCount val="5"/>
                <c:pt idx="0">
                  <c:v>3.5714285714285698E-2</c:v>
                </c:pt>
                <c:pt idx="1">
                  <c:v>0.107142857142857</c:v>
                </c:pt>
                <c:pt idx="2">
                  <c:v>0</c:v>
                </c:pt>
                <c:pt idx="3">
                  <c:v>3.5714285714285698E-2</c:v>
                </c:pt>
                <c:pt idx="4">
                  <c:v>0.46428571428571402</c:v>
                </c:pt>
              </c:numCache>
            </c:numRef>
          </c:val>
        </c:ser>
        <c:ser>
          <c:idx val="1"/>
          <c:order val="1"/>
          <c:tx>
            <c:strRef>
              <c:f>'Recruitment factors'!$T$2</c:f>
              <c:strCache>
                <c:ptCount val="1"/>
                <c:pt idx="0">
                  <c:v>Relatively important</c:v>
                </c:pt>
              </c:strCache>
            </c:strRef>
          </c:tx>
          <c:spPr>
            <a:solidFill>
              <a:srgbClr val="C00000">
                <a:alpha val="26000"/>
              </a:srgbClr>
            </a:solidFill>
            <a:ln>
              <a:solidFill>
                <a:srgbClr val="C00000">
                  <a:alpha val="26000"/>
                </a:srgbClr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'Recruitment factors'!$R$3:$R$7</c:f>
              <c:strCache>
                <c:ptCount val="5"/>
                <c:pt idx="0">
                  <c:v>Motivation</c:v>
                </c:pt>
                <c:pt idx="1">
                  <c:v>Soft skills </c:v>
                </c:pt>
                <c:pt idx="2">
                  <c:v>Cultural fit</c:v>
                </c:pt>
                <c:pt idx="3">
                  <c:v>Technical knowledge and skills</c:v>
                </c:pt>
                <c:pt idx="4">
                  <c:v>University degree</c:v>
                </c:pt>
              </c:strCache>
            </c:strRef>
          </c:cat>
          <c:val>
            <c:numRef>
              <c:f>'Recruitment factors'!$T$3:$T$7</c:f>
              <c:numCache>
                <c:formatCode>0%</c:formatCode>
                <c:ptCount val="5"/>
                <c:pt idx="0">
                  <c:v>0.107142857142857</c:v>
                </c:pt>
                <c:pt idx="1">
                  <c:v>0.28571428571428598</c:v>
                </c:pt>
                <c:pt idx="2">
                  <c:v>0.214285714285714</c:v>
                </c:pt>
                <c:pt idx="3">
                  <c:v>0.46428571428571402</c:v>
                </c:pt>
                <c:pt idx="4">
                  <c:v>0.46428571428571402</c:v>
                </c:pt>
              </c:numCache>
            </c:numRef>
          </c:val>
        </c:ser>
        <c:ser>
          <c:idx val="2"/>
          <c:order val="2"/>
          <c:tx>
            <c:strRef>
              <c:f>'Recruitment factors'!$U$2</c:f>
              <c:strCache>
                <c:ptCount val="1"/>
                <c:pt idx="0">
                  <c:v>Very important 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'Recruitment factors'!$R$3:$R$7</c:f>
              <c:strCache>
                <c:ptCount val="5"/>
                <c:pt idx="0">
                  <c:v>Motivation</c:v>
                </c:pt>
                <c:pt idx="1">
                  <c:v>Soft skills </c:v>
                </c:pt>
                <c:pt idx="2">
                  <c:v>Cultural fit</c:v>
                </c:pt>
                <c:pt idx="3">
                  <c:v>Technical knowledge and skills</c:v>
                </c:pt>
                <c:pt idx="4">
                  <c:v>University degree</c:v>
                </c:pt>
              </c:strCache>
            </c:strRef>
          </c:cat>
          <c:val>
            <c:numRef>
              <c:f>'Recruitment factors'!$U$3:$U$7</c:f>
              <c:numCache>
                <c:formatCode>0%</c:formatCode>
                <c:ptCount val="5"/>
                <c:pt idx="0">
                  <c:v>0.85714285714285698</c:v>
                </c:pt>
                <c:pt idx="1">
                  <c:v>0.60714285714285698</c:v>
                </c:pt>
                <c:pt idx="2">
                  <c:v>0.78571428571428603</c:v>
                </c:pt>
                <c:pt idx="3">
                  <c:v>0.5</c:v>
                </c:pt>
                <c:pt idx="4">
                  <c:v>7.1428571428571397E-2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4778056"/>
        <c:axId val="374784720"/>
      </c:barChart>
      <c:catAx>
        <c:axId val="374778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en-US"/>
          </a:p>
        </c:txPr>
        <c:crossAx val="374784720"/>
        <c:crosses val="autoZero"/>
        <c:auto val="1"/>
        <c:lblAlgn val="ctr"/>
        <c:lblOffset val="100"/>
        <c:noMultiLvlLbl val="0"/>
      </c:catAx>
      <c:valAx>
        <c:axId val="374784720"/>
        <c:scaling>
          <c:orientation val="minMax"/>
          <c:max val="1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37477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Master's degree and above</c:v>
                </c:pt>
                <c:pt idx="1">
                  <c:v>Bachelor's degree</c:v>
                </c:pt>
                <c:pt idx="2">
                  <c:v>Technical (non-higher)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0.62</c:v>
                </c:pt>
                <c:pt idx="1">
                  <c:v>0.36</c:v>
                </c:pt>
                <c:pt idx="2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Electronic engineering</c:v>
                </c:pt>
                <c:pt idx="1">
                  <c:v>Radiophysics and radiotechnology</c:v>
                </c:pt>
                <c:pt idx="2">
                  <c:v>Computer systems and informatics</c:v>
                </c:pt>
                <c:pt idx="3">
                  <c:v>Applied mathematics and informatics</c:v>
                </c:pt>
                <c:pt idx="4">
                  <c:v>No preference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0.02</c:v>
                </c:pt>
                <c:pt idx="1">
                  <c:v>7.0000000000000007E-2</c:v>
                </c:pt>
                <c:pt idx="2">
                  <c:v>0.1</c:v>
                </c:pt>
                <c:pt idx="3">
                  <c:v>0.12</c:v>
                </c:pt>
                <c:pt idx="4">
                  <c:v>0.69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70468440"/>
        <c:axId val="370463344"/>
      </c:barChart>
      <c:catAx>
        <c:axId val="370468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463344"/>
        <c:crosses val="autoZero"/>
        <c:auto val="1"/>
        <c:lblAlgn val="ctr"/>
        <c:lblOffset val="100"/>
        <c:noMultiLvlLbl val="0"/>
      </c:catAx>
      <c:valAx>
        <c:axId val="370463344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370468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'Q9-10 University preference'!$H$6</c:f>
              <c:strCache>
                <c:ptCount val="1"/>
                <c:pt idx="0">
                  <c:v>Recruitment preference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'Q9-10 University preference'!$I$5:$N$5</c:f>
              <c:strCache>
                <c:ptCount val="6"/>
                <c:pt idx="0">
                  <c:v>Training centers</c:v>
                </c:pt>
                <c:pt idx="1">
                  <c:v>AUA</c:v>
                </c:pt>
                <c:pt idx="2">
                  <c:v>RAU</c:v>
                </c:pt>
                <c:pt idx="3">
                  <c:v>YSU</c:v>
                </c:pt>
                <c:pt idx="4">
                  <c:v>SEUA</c:v>
                </c:pt>
                <c:pt idx="5">
                  <c:v>No preference</c:v>
                </c:pt>
              </c:strCache>
            </c:strRef>
          </c:cat>
          <c:val>
            <c:numRef>
              <c:f>'Q9-10 University preference'!$I$6:$N$6</c:f>
              <c:numCache>
                <c:formatCode>0%</c:formatCode>
                <c:ptCount val="6"/>
                <c:pt idx="0">
                  <c:v>0.09</c:v>
                </c:pt>
                <c:pt idx="1">
                  <c:v>5.28E-2</c:v>
                </c:pt>
                <c:pt idx="2">
                  <c:v>0.1056</c:v>
                </c:pt>
                <c:pt idx="3">
                  <c:v>0.2112</c:v>
                </c:pt>
                <c:pt idx="4">
                  <c:v>0.2112</c:v>
                </c:pt>
                <c:pt idx="5">
                  <c:v>0.34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374778840"/>
        <c:axId val="374780408"/>
      </c:barChart>
      <c:catAx>
        <c:axId val="374778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74780408"/>
        <c:crosses val="autoZero"/>
        <c:auto val="1"/>
        <c:lblAlgn val="ctr"/>
        <c:lblOffset val="100"/>
        <c:noMultiLvlLbl val="0"/>
      </c:catAx>
      <c:valAx>
        <c:axId val="374780408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374778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1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cat>
            <c:strRef>
              <c:f>Sheet1!$A$2:$A$29</c:f>
              <c:strCache>
                <c:ptCount val="28"/>
                <c:pt idx="0">
                  <c:v>Netherlands</c:v>
                </c:pt>
                <c:pt idx="1">
                  <c:v>Lithuania</c:v>
                </c:pt>
                <c:pt idx="2">
                  <c:v>Slovenia</c:v>
                </c:pt>
                <c:pt idx="3">
                  <c:v>Estonia</c:v>
                </c:pt>
                <c:pt idx="4">
                  <c:v>Croatia</c:v>
                </c:pt>
                <c:pt idx="5">
                  <c:v>Ukraine</c:v>
                </c:pt>
                <c:pt idx="6">
                  <c:v>Iran</c:v>
                </c:pt>
                <c:pt idx="7">
                  <c:v>Albania</c:v>
                </c:pt>
                <c:pt idx="8">
                  <c:v>Hungary</c:v>
                </c:pt>
                <c:pt idx="9">
                  <c:v>Montenegro</c:v>
                </c:pt>
                <c:pt idx="10">
                  <c:v>Latvia</c:v>
                </c:pt>
                <c:pt idx="11">
                  <c:v>Romania</c:v>
                </c:pt>
                <c:pt idx="12">
                  <c:v>Macedonia</c:v>
                </c:pt>
                <c:pt idx="13">
                  <c:v>Moldova</c:v>
                </c:pt>
                <c:pt idx="14">
                  <c:v>Serbia</c:v>
                </c:pt>
                <c:pt idx="15">
                  <c:v>Armenia</c:v>
                </c:pt>
                <c:pt idx="16">
                  <c:v>Bulgaria</c:v>
                </c:pt>
                <c:pt idx="17">
                  <c:v>Czech Republic</c:v>
                </c:pt>
                <c:pt idx="18">
                  <c:v>Kazakhstan</c:v>
                </c:pt>
                <c:pt idx="19">
                  <c:v>Slovak Republic</c:v>
                </c:pt>
                <c:pt idx="20">
                  <c:v>Israel</c:v>
                </c:pt>
                <c:pt idx="21">
                  <c:v>Tajikstan</c:v>
                </c:pt>
                <c:pt idx="22">
                  <c:v>Turkey</c:v>
                </c:pt>
                <c:pt idx="23">
                  <c:v>Azerbaijan</c:v>
                </c:pt>
                <c:pt idx="24">
                  <c:v>Georgia</c:v>
                </c:pt>
                <c:pt idx="25">
                  <c:v>Russia</c:v>
                </c:pt>
                <c:pt idx="26">
                  <c:v>Kyrgyzstan</c:v>
                </c:pt>
                <c:pt idx="27">
                  <c:v>Egypt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5.4</c:v>
                </c:pt>
                <c:pt idx="1">
                  <c:v>5.2</c:v>
                </c:pt>
                <c:pt idx="2">
                  <c:v>5.0999999999999996</c:v>
                </c:pt>
                <c:pt idx="3">
                  <c:v>5</c:v>
                </c:pt>
                <c:pt idx="4">
                  <c:v>4.8</c:v>
                </c:pt>
                <c:pt idx="5">
                  <c:v>4.5999999999999996</c:v>
                </c:pt>
                <c:pt idx="6">
                  <c:v>4.5999999999999996</c:v>
                </c:pt>
                <c:pt idx="7">
                  <c:v>4.5</c:v>
                </c:pt>
                <c:pt idx="8">
                  <c:v>4.5</c:v>
                </c:pt>
                <c:pt idx="9">
                  <c:v>4.4000000000000004</c:v>
                </c:pt>
                <c:pt idx="10">
                  <c:v>4.3</c:v>
                </c:pt>
                <c:pt idx="11">
                  <c:v>4.2</c:v>
                </c:pt>
                <c:pt idx="12">
                  <c:v>4.0999999999999996</c:v>
                </c:pt>
                <c:pt idx="13">
                  <c:v>4.0999999999999996</c:v>
                </c:pt>
                <c:pt idx="14">
                  <c:v>4.0999999999999996</c:v>
                </c:pt>
                <c:pt idx="15">
                  <c:v>4</c:v>
                </c:pt>
                <c:pt idx="16">
                  <c:v>4</c:v>
                </c:pt>
                <c:pt idx="17">
                  <c:v>3.8</c:v>
                </c:pt>
                <c:pt idx="18">
                  <c:v>3.8</c:v>
                </c:pt>
                <c:pt idx="19">
                  <c:v>3.8</c:v>
                </c:pt>
                <c:pt idx="20">
                  <c:v>3.7</c:v>
                </c:pt>
                <c:pt idx="21">
                  <c:v>3.7</c:v>
                </c:pt>
                <c:pt idx="22">
                  <c:v>3.5</c:v>
                </c:pt>
                <c:pt idx="23">
                  <c:v>3.5</c:v>
                </c:pt>
                <c:pt idx="24">
                  <c:v>3.5</c:v>
                </c:pt>
                <c:pt idx="25">
                  <c:v>3.4</c:v>
                </c:pt>
                <c:pt idx="26">
                  <c:v>3.1</c:v>
                </c:pt>
                <c:pt idx="27">
                  <c:v>2.2999999999999998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785112"/>
        <c:axId val="374782368"/>
      </c:barChart>
      <c:catAx>
        <c:axId val="374785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782368"/>
        <c:crosses val="autoZero"/>
        <c:auto val="1"/>
        <c:lblAlgn val="ctr"/>
        <c:lblOffset val="100"/>
        <c:noMultiLvlLbl val="0"/>
      </c:catAx>
      <c:valAx>
        <c:axId val="374782368"/>
        <c:scaling>
          <c:orientation val="minMax"/>
          <c:max val="7"/>
          <c:min val="1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785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cat>
            <c:strRef>
              <c:f>Sheet1!$A$2:$A$28</c:f>
              <c:strCache>
                <c:ptCount val="27"/>
                <c:pt idx="0">
                  <c:v>Netherlands</c:v>
                </c:pt>
                <c:pt idx="1">
                  <c:v>Montenegro</c:v>
                </c:pt>
                <c:pt idx="2">
                  <c:v>Estonia</c:v>
                </c:pt>
                <c:pt idx="3">
                  <c:v>Albania</c:v>
                </c:pt>
                <c:pt idx="4">
                  <c:v>Lithuania</c:v>
                </c:pt>
                <c:pt idx="5">
                  <c:v>Israel</c:v>
                </c:pt>
                <c:pt idx="6">
                  <c:v>Slovenia</c:v>
                </c:pt>
                <c:pt idx="7">
                  <c:v>Czech Republic</c:v>
                </c:pt>
                <c:pt idx="8">
                  <c:v>Latvia</c:v>
                </c:pt>
                <c:pt idx="9">
                  <c:v>Armenia</c:v>
                </c:pt>
                <c:pt idx="10">
                  <c:v>Macedonia</c:v>
                </c:pt>
                <c:pt idx="11">
                  <c:v>Ukraine</c:v>
                </c:pt>
                <c:pt idx="12">
                  <c:v>Russia</c:v>
                </c:pt>
                <c:pt idx="13">
                  <c:v>Turkey</c:v>
                </c:pt>
                <c:pt idx="14">
                  <c:v>Hungary</c:v>
                </c:pt>
                <c:pt idx="15">
                  <c:v>Bulgaria</c:v>
                </c:pt>
                <c:pt idx="16">
                  <c:v>Croatia</c:v>
                </c:pt>
                <c:pt idx="17">
                  <c:v>Kazakhstan</c:v>
                </c:pt>
                <c:pt idx="18">
                  <c:v>Romania</c:v>
                </c:pt>
                <c:pt idx="19">
                  <c:v>Iran</c:v>
                </c:pt>
                <c:pt idx="20">
                  <c:v>Georgia</c:v>
                </c:pt>
                <c:pt idx="21">
                  <c:v>Serbia</c:v>
                </c:pt>
                <c:pt idx="22">
                  <c:v>Azerbaijan</c:v>
                </c:pt>
                <c:pt idx="23">
                  <c:v>Moldova</c:v>
                </c:pt>
                <c:pt idx="24">
                  <c:v>Kyrgyzstan</c:v>
                </c:pt>
                <c:pt idx="25">
                  <c:v>Slovak Republic</c:v>
                </c:pt>
                <c:pt idx="26">
                  <c:v>Egypt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5.2</c:v>
                </c:pt>
                <c:pt idx="1">
                  <c:v>4.4000000000000004</c:v>
                </c:pt>
                <c:pt idx="2">
                  <c:v>4.0999999999999996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3.7</c:v>
                </c:pt>
                <c:pt idx="8">
                  <c:v>3.7</c:v>
                </c:pt>
                <c:pt idx="9">
                  <c:v>3.7</c:v>
                </c:pt>
                <c:pt idx="10">
                  <c:v>3.7</c:v>
                </c:pt>
                <c:pt idx="11">
                  <c:v>3.6</c:v>
                </c:pt>
                <c:pt idx="12">
                  <c:v>3.5</c:v>
                </c:pt>
                <c:pt idx="13">
                  <c:v>3.4</c:v>
                </c:pt>
                <c:pt idx="14">
                  <c:v>3.4</c:v>
                </c:pt>
                <c:pt idx="15">
                  <c:v>3.4</c:v>
                </c:pt>
                <c:pt idx="16">
                  <c:v>3.4</c:v>
                </c:pt>
                <c:pt idx="17">
                  <c:v>3.4</c:v>
                </c:pt>
                <c:pt idx="18">
                  <c:v>3.3</c:v>
                </c:pt>
                <c:pt idx="19">
                  <c:v>3.2</c:v>
                </c:pt>
                <c:pt idx="20">
                  <c:v>3.2</c:v>
                </c:pt>
                <c:pt idx="21">
                  <c:v>3.1</c:v>
                </c:pt>
                <c:pt idx="22">
                  <c:v>3.1</c:v>
                </c:pt>
                <c:pt idx="23">
                  <c:v>3</c:v>
                </c:pt>
                <c:pt idx="24">
                  <c:v>2.7</c:v>
                </c:pt>
                <c:pt idx="25">
                  <c:v>2.7</c:v>
                </c:pt>
                <c:pt idx="26">
                  <c:v>2.2000000000000002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783544"/>
        <c:axId val="374789816"/>
      </c:barChart>
      <c:catAx>
        <c:axId val="37478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789816"/>
        <c:crosses val="autoZero"/>
        <c:auto val="1"/>
        <c:lblAlgn val="ctr"/>
        <c:lblOffset val="100"/>
        <c:noMultiLvlLbl val="0"/>
      </c:catAx>
      <c:valAx>
        <c:axId val="374789816"/>
        <c:scaling>
          <c:orientation val="minMax"/>
          <c:max val="7"/>
          <c:min val="1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783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Students</c:v>
                </c:pt>
              </c:strCache>
            </c:strRef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diamond"/>
            <c:size val="7"/>
            <c:spPr>
              <a:solidFill>
                <a:schemeClr val="bg1">
                  <a:lumMod val="65000"/>
                </a:schemeClr>
              </a:solidFill>
              <a:ln w="9525">
                <a:solidFill>
                  <a:schemeClr val="bg1">
                    <a:lumMod val="65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2009/10</c:v>
                </c:pt>
                <c:pt idx="1">
                  <c:v>2010/11</c:v>
                </c:pt>
                <c:pt idx="2">
                  <c:v>2011/12</c:v>
                </c:pt>
                <c:pt idx="3">
                  <c:v>2012/13</c:v>
                </c:pt>
              </c:strCache>
            </c:strRef>
          </c:cat>
          <c:val>
            <c:numRef>
              <c:f>Sheet1!$B$2:$B$5</c:f>
              <c:numCache>
                <c:formatCode>_(* #,##0_);_(* \(#,##0\);_(* "-"??_);_(@_)</c:formatCode>
                <c:ptCount val="4"/>
                <c:pt idx="0">
                  <c:v>7009</c:v>
                </c:pt>
                <c:pt idx="1">
                  <c:v>8820</c:v>
                </c:pt>
                <c:pt idx="2">
                  <c:v>7075</c:v>
                </c:pt>
                <c:pt idx="3">
                  <c:v>6576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Graduates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triangl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2009/10</c:v>
                </c:pt>
                <c:pt idx="1">
                  <c:v>2010/11</c:v>
                </c:pt>
                <c:pt idx="2">
                  <c:v>2011/12</c:v>
                </c:pt>
                <c:pt idx="3">
                  <c:v>2012/13</c:v>
                </c:pt>
              </c:strCache>
            </c:strRef>
          </c:cat>
          <c:val>
            <c:numRef>
              <c:f>Sheet1!$C$2:$C$5</c:f>
              <c:numCache>
                <c:formatCode>_(* #,##0_);_(* \(#,##0\);_(* "-"??_);_(@_)</c:formatCode>
                <c:ptCount val="4"/>
                <c:pt idx="0">
                  <c:v>1657</c:v>
                </c:pt>
                <c:pt idx="1">
                  <c:v>1950</c:v>
                </c:pt>
                <c:pt idx="2">
                  <c:v>1842</c:v>
                </c:pt>
                <c:pt idx="3">
                  <c:v>1959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4789424"/>
        <c:axId val="374787464"/>
      </c:lineChart>
      <c:catAx>
        <c:axId val="37478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787464"/>
        <c:crosses val="autoZero"/>
        <c:auto val="1"/>
        <c:lblAlgn val="ctr"/>
        <c:lblOffset val="100"/>
        <c:noMultiLvlLbl val="0"/>
      </c:catAx>
      <c:valAx>
        <c:axId val="37478746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crossAx val="37478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'Student and graduate stats'!$A$73</c:f>
              <c:strCache>
                <c:ptCount val="1"/>
                <c:pt idx="0">
                  <c:v>Graduates in ICT-related specialisations 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2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'Student and graduate stats'!$B$72:$D$72</c:f>
              <c:strCache>
                <c:ptCount val="3"/>
                <c:pt idx="0">
                  <c:v>2013/14</c:v>
                </c:pt>
                <c:pt idx="1">
                  <c:v>2014/15</c:v>
                </c:pt>
                <c:pt idx="2">
                  <c:v>2015/16</c:v>
                </c:pt>
              </c:strCache>
            </c:strRef>
          </c:cat>
          <c:val>
            <c:numRef>
              <c:f>'Student and graduate stats'!$B$73:$D$73</c:f>
              <c:numCache>
                <c:formatCode>_(* #,##0_);_(* \(#,##0\);_(* "-"??_);_(@_)</c:formatCode>
                <c:ptCount val="3"/>
                <c:pt idx="0">
                  <c:v>3290</c:v>
                </c:pt>
                <c:pt idx="1">
                  <c:v>190</c:v>
                </c:pt>
                <c:pt idx="2">
                  <c:v>1270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'Student and graduate stats'!$A$74</c:f>
              <c:strCache>
                <c:ptCount val="1"/>
                <c:pt idx="0">
                  <c:v>Number of ICT specialists required (base scenario)</c:v>
                </c:pt>
              </c:strCache>
            </c:strRef>
          </c:tx>
          <c:spPr>
            <a:ln w="28575" cap="rnd">
              <a:solidFill>
                <a:schemeClr val="bg1">
                  <a:lumMod val="65000"/>
                </a:schemeClr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solidFill>
                  <a:schemeClr val="bg1">
                    <a:lumMod val="65000"/>
                  </a:schemeClr>
                </a:solidFill>
              </a:ln>
              <a:effectLst/>
            </c:spPr>
          </c:marker>
          <c:dLbls>
            <c:dLbl>
              <c:idx val="0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'Student and graduate stats'!$B$74:$D$74</c:f>
              <c:numCache>
                <c:formatCode>_(* #,##0_);_(* \(#,##0\);_(* "-"??_);_(@_)</c:formatCode>
                <c:ptCount val="3"/>
                <c:pt idx="0">
                  <c:v>1340</c:v>
                </c:pt>
                <c:pt idx="1">
                  <c:v>1720</c:v>
                </c:pt>
                <c:pt idx="2">
                  <c:v>2020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4788248"/>
        <c:axId val="374787072"/>
      </c:lineChart>
      <c:catAx>
        <c:axId val="374788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74787072"/>
        <c:crosses val="autoZero"/>
        <c:auto val="1"/>
        <c:lblAlgn val="ctr"/>
        <c:lblOffset val="100"/>
        <c:noMultiLvlLbl val="0"/>
      </c:catAx>
      <c:valAx>
        <c:axId val="37478707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crossAx val="37478824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'Student and graduate stats'!$A$44</c:f>
              <c:strCache>
                <c:ptCount val="1"/>
                <c:pt idx="0">
                  <c:v>IT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'Student and graduate stats'!$B$43:$F$43</c:f>
              <c:strCache>
                <c:ptCount val="5"/>
                <c:pt idx="0">
                  <c:v>ERA</c:v>
                </c:pt>
                <c:pt idx="1">
                  <c:v>AUA</c:v>
                </c:pt>
                <c:pt idx="2">
                  <c:v>RAU</c:v>
                </c:pt>
                <c:pt idx="3">
                  <c:v>YSU</c:v>
                </c:pt>
                <c:pt idx="4">
                  <c:v>SEUA</c:v>
                </c:pt>
              </c:strCache>
            </c:strRef>
          </c:cat>
          <c:val>
            <c:numRef>
              <c:f>'Student and graduate stats'!$B$44:$F$44</c:f>
              <c:numCache>
                <c:formatCode>General</c:formatCode>
                <c:ptCount val="5"/>
                <c:pt idx="0">
                  <c:v>18</c:v>
                </c:pt>
                <c:pt idx="1">
                  <c:v>20</c:v>
                </c:pt>
                <c:pt idx="2">
                  <c:v>46</c:v>
                </c:pt>
                <c:pt idx="3">
                  <c:v>120</c:v>
                </c:pt>
                <c:pt idx="4">
                  <c:v>177</c:v>
                </c:pt>
              </c:numCache>
            </c:numRef>
          </c:val>
        </c:ser>
        <c:ser>
          <c:idx val="1"/>
          <c:order val="1"/>
          <c:tx>
            <c:strRef>
              <c:f>'Student and graduate stats'!$A$45</c:f>
              <c:strCache>
                <c:ptCount val="1"/>
                <c:pt idx="0">
                  <c:v>High-tech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'Student and graduate stats'!$B$43:$F$43</c:f>
              <c:strCache>
                <c:ptCount val="5"/>
                <c:pt idx="0">
                  <c:v>ERA</c:v>
                </c:pt>
                <c:pt idx="1">
                  <c:v>AUA</c:v>
                </c:pt>
                <c:pt idx="2">
                  <c:v>RAU</c:v>
                </c:pt>
                <c:pt idx="3">
                  <c:v>YSU</c:v>
                </c:pt>
                <c:pt idx="4">
                  <c:v>SEUA</c:v>
                </c:pt>
              </c:strCache>
            </c:strRef>
          </c:cat>
          <c:val>
            <c:numRef>
              <c:f>'Student and graduate stats'!$B$45:$F$45</c:f>
              <c:numCache>
                <c:formatCode>General</c:formatCode>
                <c:ptCount val="5"/>
                <c:pt idx="0">
                  <c:v>12</c:v>
                </c:pt>
                <c:pt idx="1">
                  <c:v>15</c:v>
                </c:pt>
                <c:pt idx="2">
                  <c:v>43</c:v>
                </c:pt>
                <c:pt idx="3">
                  <c:v>96</c:v>
                </c:pt>
                <c:pt idx="4">
                  <c:v>211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4655688"/>
        <c:axId val="374666272"/>
      </c:barChart>
      <c:lineChart>
        <c:grouping val="standard"/>
        <c:varyColors val="0"/>
        <c:ser>
          <c:idx val="2"/>
          <c:order val="2"/>
          <c:tx>
            <c:strRef>
              <c:f>'Student and graduate stats'!$A$46</c:f>
              <c:strCache>
                <c:ptCount val="1"/>
                <c:pt idx="0">
                  <c:v>Total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1.8125175386939502E-2"/>
                  <c:y val="-2.2222222222222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8578304771613"/>
                  <c:y val="-0.166666666666666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4695551464705101"/>
                  <c:y val="-0.2277777777777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7672046002266001"/>
                  <c:y val="-0.166666666666666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9453410003776801E-2"/>
                  <c:y val="-3.3333333333333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'Student and graduate stats'!$B$43:$F$43</c:f>
              <c:strCache>
                <c:ptCount val="5"/>
                <c:pt idx="0">
                  <c:v>ERA</c:v>
                </c:pt>
                <c:pt idx="1">
                  <c:v>AUA</c:v>
                </c:pt>
                <c:pt idx="2">
                  <c:v>RAU</c:v>
                </c:pt>
                <c:pt idx="3">
                  <c:v>YSU</c:v>
                </c:pt>
                <c:pt idx="4">
                  <c:v>SEUA</c:v>
                </c:pt>
              </c:strCache>
            </c:strRef>
          </c:cat>
          <c:val>
            <c:numRef>
              <c:f>'Student and graduate stats'!$B$46:$F$46</c:f>
              <c:numCache>
                <c:formatCode>General</c:formatCode>
                <c:ptCount val="5"/>
                <c:pt idx="0">
                  <c:v>30</c:v>
                </c:pt>
                <c:pt idx="1">
                  <c:v>35</c:v>
                </c:pt>
                <c:pt idx="2">
                  <c:v>89</c:v>
                </c:pt>
                <c:pt idx="3">
                  <c:v>216</c:v>
                </c:pt>
                <c:pt idx="4">
                  <c:v>388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4662352"/>
        <c:axId val="374659608"/>
      </c:lineChart>
      <c:catAx>
        <c:axId val="374655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74666272"/>
        <c:crosses val="autoZero"/>
        <c:auto val="1"/>
        <c:lblAlgn val="ctr"/>
        <c:lblOffset val="100"/>
        <c:noMultiLvlLbl val="0"/>
      </c:catAx>
      <c:valAx>
        <c:axId val="374666272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74655688"/>
        <c:crosses val="autoZero"/>
        <c:crossBetween val="between"/>
      </c:valAx>
      <c:valAx>
        <c:axId val="374659608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374662352"/>
        <c:crosses val="max"/>
        <c:crossBetween val="between"/>
      </c:valAx>
      <c:catAx>
        <c:axId val="3746623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46596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0.03064</cdr:x>
      <cdr:y>0.15625</cdr:y>
    </cdr:from>
    <cdr:to>
      <cdr:x>0.13276</cdr:x>
      <cdr:y>0.32034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8600" y="381000"/>
          <a:ext cx="762000" cy="40011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pPr algn="r">
            <a:spcBef>
              <a:spcPts val="1200"/>
            </a:spcBef>
          </a:pPr>
          <a:r>
            <a:rPr lang="en-US" sz="2000" b="1" dirty="0" smtClean="0"/>
            <a:t>IT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7840" cy="464821"/>
          </a:xfrm>
          <a:prstGeom prst="rect">
            <a:avLst/>
          </a:prstGeom>
        </p:spPr>
        <p:txBody>
          <a:bodyPr vert="horz" lIns="91742" tIns="45871" rIns="91742" bIns="4587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1"/>
          </a:xfrm>
          <a:prstGeom prst="rect">
            <a:avLst/>
          </a:prstGeom>
        </p:spPr>
        <p:txBody>
          <a:bodyPr vert="horz" lIns="91742" tIns="45871" rIns="91742" bIns="45871" rtlCol="0"/>
          <a:lstStyle>
            <a:lvl1pPr algn="r">
              <a:defRPr sz="1200"/>
            </a:lvl1pPr>
          </a:lstStyle>
          <a:p>
            <a:fld id="{E78E72A9-BA5C-42E0-9EB3-31C096C56A05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5838" y="696913"/>
            <a:ext cx="5038725" cy="3487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42" tIns="45871" rIns="91742" bIns="4587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2"/>
            <a:ext cx="5608320" cy="4183380"/>
          </a:xfrm>
          <a:prstGeom prst="rect">
            <a:avLst/>
          </a:prstGeom>
        </p:spPr>
        <p:txBody>
          <a:bodyPr vert="horz" lIns="91742" tIns="45871" rIns="91742" bIns="4587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968"/>
            <a:ext cx="3037840" cy="464821"/>
          </a:xfrm>
          <a:prstGeom prst="rect">
            <a:avLst/>
          </a:prstGeom>
        </p:spPr>
        <p:txBody>
          <a:bodyPr vert="horz" lIns="91742" tIns="45871" rIns="91742" bIns="4587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4821"/>
          </a:xfrm>
          <a:prstGeom prst="rect">
            <a:avLst/>
          </a:prstGeom>
        </p:spPr>
        <p:txBody>
          <a:bodyPr vert="horz" lIns="91742" tIns="45871" rIns="91742" bIns="45871" rtlCol="0" anchor="b"/>
          <a:lstStyle>
            <a:lvl1pPr algn="r">
              <a:defRPr sz="1200"/>
            </a:lvl1pPr>
          </a:lstStyle>
          <a:p>
            <a:fld id="{7F1D6252-751E-4324-9476-FEC8F3C03E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509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6252-751E-4324-9476-FEC8F3C03E2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242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evconsulting.am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evconsulting.am/" TargetMode="Externa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2743200"/>
            <a:ext cx="8318500" cy="2667000"/>
          </a:xfrm>
          <a:solidFill>
            <a:srgbClr val="C00000"/>
          </a:solidFill>
        </p:spPr>
        <p:txBody>
          <a:bodyPr>
            <a:normAutofit/>
          </a:bodyPr>
          <a:lstStyle>
            <a:lvl1pPr algn="r">
              <a:defRPr sz="6600" b="1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EBC2-A1C7-4A2B-8F3A-55DB01175B64}" type="datetime1">
              <a:rPr lang="en-US" smtClean="0"/>
              <a:t>6/17/2014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181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FC1D-8501-4D79-81D5-DB26BD42114A}" type="datetime1">
              <a:rPr lang="en-US" smtClean="0"/>
              <a:t>6/17/2014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562600" y="838200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Բովանդակություն</a:t>
            </a: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6019800" y="1447800"/>
            <a:ext cx="2590800" cy="4572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4"/>
          </p:nvPr>
        </p:nvSpPr>
        <p:spPr>
          <a:xfrm>
            <a:off x="8763000" y="1447800"/>
            <a:ext cx="457200" cy="457200"/>
          </a:xfrm>
        </p:spPr>
        <p:txBody>
          <a:bodyPr anchor="t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5"/>
          </p:nvPr>
        </p:nvSpPr>
        <p:spPr>
          <a:xfrm>
            <a:off x="6019800" y="1981200"/>
            <a:ext cx="2590800" cy="4572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16"/>
          </p:nvPr>
        </p:nvSpPr>
        <p:spPr>
          <a:xfrm>
            <a:off x="8763000" y="1981200"/>
            <a:ext cx="457200" cy="457200"/>
          </a:xfrm>
        </p:spPr>
        <p:txBody>
          <a:bodyPr anchor="t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11"/>
          <p:cNvSpPr>
            <a:spLocks noGrp="1"/>
          </p:cNvSpPr>
          <p:nvPr>
            <p:ph sz="quarter" idx="17"/>
          </p:nvPr>
        </p:nvSpPr>
        <p:spPr>
          <a:xfrm>
            <a:off x="6019800" y="2514600"/>
            <a:ext cx="2590800" cy="4572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8763000" y="2514600"/>
            <a:ext cx="457200" cy="457200"/>
          </a:xfrm>
        </p:spPr>
        <p:txBody>
          <a:bodyPr anchor="t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ent Placeholder 11"/>
          <p:cNvSpPr>
            <a:spLocks noGrp="1"/>
          </p:cNvSpPr>
          <p:nvPr>
            <p:ph sz="quarter" idx="19"/>
          </p:nvPr>
        </p:nvSpPr>
        <p:spPr>
          <a:xfrm>
            <a:off x="6019800" y="3048000"/>
            <a:ext cx="2590800" cy="4572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0"/>
          </p:nvPr>
        </p:nvSpPr>
        <p:spPr>
          <a:xfrm>
            <a:off x="8763000" y="3048000"/>
            <a:ext cx="457200" cy="457200"/>
          </a:xfrm>
        </p:spPr>
        <p:txBody>
          <a:bodyPr anchor="t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Content Placeholder 11"/>
          <p:cNvSpPr>
            <a:spLocks noGrp="1"/>
          </p:cNvSpPr>
          <p:nvPr>
            <p:ph sz="quarter" idx="21"/>
          </p:nvPr>
        </p:nvSpPr>
        <p:spPr>
          <a:xfrm>
            <a:off x="6019800" y="3581400"/>
            <a:ext cx="2590800" cy="4572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3"/>
          <p:cNvSpPr>
            <a:spLocks noGrp="1"/>
          </p:cNvSpPr>
          <p:nvPr>
            <p:ph sz="quarter" idx="22"/>
          </p:nvPr>
        </p:nvSpPr>
        <p:spPr>
          <a:xfrm>
            <a:off x="8763000" y="3581400"/>
            <a:ext cx="457200" cy="457200"/>
          </a:xfrm>
        </p:spPr>
        <p:txBody>
          <a:bodyPr anchor="t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3"/>
          </p:nvPr>
        </p:nvSpPr>
        <p:spPr>
          <a:xfrm>
            <a:off x="6019800" y="4114800"/>
            <a:ext cx="2590800" cy="4572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13"/>
          <p:cNvSpPr>
            <a:spLocks noGrp="1"/>
          </p:cNvSpPr>
          <p:nvPr>
            <p:ph sz="quarter" idx="24"/>
          </p:nvPr>
        </p:nvSpPr>
        <p:spPr>
          <a:xfrm>
            <a:off x="8763000" y="4114800"/>
            <a:ext cx="457200" cy="457200"/>
          </a:xfrm>
        </p:spPr>
        <p:txBody>
          <a:bodyPr anchor="t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Chevron 24"/>
          <p:cNvSpPr/>
          <p:nvPr userDrawn="1"/>
        </p:nvSpPr>
        <p:spPr>
          <a:xfrm>
            <a:off x="5715000" y="1497805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Chevron 26"/>
          <p:cNvSpPr/>
          <p:nvPr userDrawn="1"/>
        </p:nvSpPr>
        <p:spPr>
          <a:xfrm>
            <a:off x="5715000" y="2038348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Chevron 27"/>
          <p:cNvSpPr/>
          <p:nvPr userDrawn="1"/>
        </p:nvSpPr>
        <p:spPr>
          <a:xfrm>
            <a:off x="5715000" y="2559843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Chevron 28"/>
          <p:cNvSpPr/>
          <p:nvPr userDrawn="1"/>
        </p:nvSpPr>
        <p:spPr>
          <a:xfrm>
            <a:off x="5715000" y="3100386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Chevron 29"/>
          <p:cNvSpPr/>
          <p:nvPr userDrawn="1"/>
        </p:nvSpPr>
        <p:spPr>
          <a:xfrm>
            <a:off x="5715000" y="3631405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Chevron 30"/>
          <p:cNvSpPr/>
          <p:nvPr userDrawn="1"/>
        </p:nvSpPr>
        <p:spPr>
          <a:xfrm>
            <a:off x="5715000" y="4171948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5638800" y="1219200"/>
            <a:ext cx="35814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11"/>
          <p:cNvSpPr>
            <a:spLocks noGrp="1"/>
          </p:cNvSpPr>
          <p:nvPr>
            <p:ph sz="quarter" idx="25"/>
          </p:nvPr>
        </p:nvSpPr>
        <p:spPr>
          <a:xfrm>
            <a:off x="6019800" y="4648200"/>
            <a:ext cx="2590800" cy="4572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6"/>
          </p:nvPr>
        </p:nvSpPr>
        <p:spPr>
          <a:xfrm>
            <a:off x="8763000" y="4648200"/>
            <a:ext cx="457200" cy="457200"/>
          </a:xfrm>
        </p:spPr>
        <p:txBody>
          <a:bodyPr anchor="t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Content Placeholder 11"/>
          <p:cNvSpPr>
            <a:spLocks noGrp="1"/>
          </p:cNvSpPr>
          <p:nvPr>
            <p:ph sz="quarter" idx="27"/>
          </p:nvPr>
        </p:nvSpPr>
        <p:spPr>
          <a:xfrm>
            <a:off x="6019800" y="5181600"/>
            <a:ext cx="2590800" cy="4572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Content Placeholder 13"/>
          <p:cNvSpPr>
            <a:spLocks noGrp="1"/>
          </p:cNvSpPr>
          <p:nvPr>
            <p:ph sz="quarter" idx="28"/>
          </p:nvPr>
        </p:nvSpPr>
        <p:spPr>
          <a:xfrm>
            <a:off x="8763000" y="5181600"/>
            <a:ext cx="457200" cy="457200"/>
          </a:xfrm>
        </p:spPr>
        <p:txBody>
          <a:bodyPr anchor="t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6" name="Content Placeholder 11"/>
          <p:cNvSpPr>
            <a:spLocks noGrp="1"/>
          </p:cNvSpPr>
          <p:nvPr>
            <p:ph sz="quarter" idx="29"/>
          </p:nvPr>
        </p:nvSpPr>
        <p:spPr>
          <a:xfrm>
            <a:off x="6019800" y="5715000"/>
            <a:ext cx="2590800" cy="4572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Content Placeholder 13"/>
          <p:cNvSpPr>
            <a:spLocks noGrp="1"/>
          </p:cNvSpPr>
          <p:nvPr>
            <p:ph sz="quarter" idx="30"/>
          </p:nvPr>
        </p:nvSpPr>
        <p:spPr>
          <a:xfrm>
            <a:off x="8763000" y="5715000"/>
            <a:ext cx="457200" cy="457200"/>
          </a:xfrm>
        </p:spPr>
        <p:txBody>
          <a:bodyPr anchor="t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Chevron 37"/>
          <p:cNvSpPr/>
          <p:nvPr userDrawn="1"/>
        </p:nvSpPr>
        <p:spPr>
          <a:xfrm>
            <a:off x="5715000" y="4700586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Chevron 38"/>
          <p:cNvSpPr/>
          <p:nvPr userDrawn="1"/>
        </p:nvSpPr>
        <p:spPr>
          <a:xfrm>
            <a:off x="5715000" y="5231605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Chevron 39"/>
          <p:cNvSpPr/>
          <p:nvPr userDrawn="1"/>
        </p:nvSpPr>
        <p:spPr>
          <a:xfrm>
            <a:off x="5715000" y="5772148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288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925878" cy="1295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AD81-1492-4F1B-90F3-3E5D45F24CB6}" type="datetime1">
              <a:rPr lang="en-US" smtClean="0"/>
              <a:t>6/17/2014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Arial Narrow" pitchFamily="34" charset="0"/>
              </a:defRPr>
            </a:lvl1pPr>
          </a:lstStyle>
          <a:p>
            <a:fld id="{E7C6ABC6-CF60-4751-BF50-E4492DBCB7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381000" y="76200"/>
            <a:ext cx="8991600" cy="914400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/>
          </p:nvPr>
        </p:nvSpPr>
        <p:spPr>
          <a:xfrm>
            <a:off x="457200" y="1676400"/>
            <a:ext cx="4267200" cy="449580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2"/>
          <p:cNvSpPr>
            <a:spLocks noGrp="1"/>
          </p:cNvSpPr>
          <p:nvPr>
            <p:ph sz="quarter" idx="17"/>
          </p:nvPr>
        </p:nvSpPr>
        <p:spPr>
          <a:xfrm>
            <a:off x="5257800" y="1676400"/>
            <a:ext cx="4114800" cy="449580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143000"/>
            <a:ext cx="822483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1257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906000" cy="1295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AD81-1492-4F1B-90F3-3E5D45F24CB6}" type="datetime1">
              <a:rPr lang="en-US" smtClean="0"/>
              <a:t>6/17/2014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/>
          </p:nvPr>
        </p:nvSpPr>
        <p:spPr>
          <a:xfrm>
            <a:off x="457200" y="1600200"/>
            <a:ext cx="8915400" cy="457200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1295400"/>
            <a:ext cx="8224837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8324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AD81-1492-4F1B-90F3-3E5D45F24CB6}" type="datetime1">
              <a:rPr lang="en-US" smtClean="0"/>
              <a:t>6/17/2014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381000" y="76200"/>
            <a:ext cx="8991600" cy="990599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/>
          </p:nvPr>
        </p:nvSpPr>
        <p:spPr>
          <a:xfrm>
            <a:off x="457200" y="1828800"/>
            <a:ext cx="8915400" cy="434340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1143000"/>
            <a:ext cx="822483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5907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400" y="2438400"/>
            <a:ext cx="5118100" cy="1470025"/>
          </a:xfrm>
        </p:spPr>
        <p:txBody>
          <a:bodyPr/>
          <a:lstStyle>
            <a:lvl1pPr algn="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Futura Md BT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493250" y="0"/>
            <a:ext cx="41275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5632450" y="685800"/>
            <a:ext cx="3429000" cy="990600"/>
          </a:xfrm>
        </p:spPr>
        <p:txBody>
          <a:bodyPr>
            <a:normAutofit/>
          </a:bodyPr>
          <a:lstStyle>
            <a:lvl1pPr>
              <a:buNone/>
              <a:defRPr sz="120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6" name="Picture 2" descr="\\192.168.0.1\Documents\EV Resources\EV\EV Logo\EV Consulting\EV consulting small siz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5562600"/>
            <a:ext cx="1143000" cy="457200"/>
          </a:xfrm>
          <a:prstGeom prst="rect">
            <a:avLst/>
          </a:prstGeom>
          <a:noFill/>
        </p:spPr>
      </p:pic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3962400" y="3962400"/>
            <a:ext cx="5105400" cy="457200"/>
          </a:xfrm>
        </p:spPr>
        <p:txBody>
          <a:bodyPr anchor="ctr">
            <a:normAutofit/>
          </a:bodyPr>
          <a:lstStyle>
            <a:lvl1pPr algn="r">
              <a:buNone/>
              <a:defRPr sz="2000" b="1">
                <a:solidFill>
                  <a:srgbClr val="C00000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434" name="Rectangle 2"/>
          <p:cNvSpPr>
            <a:spLocks noChangeArrowheads="1"/>
          </p:cNvSpPr>
          <p:nvPr userDrawn="1"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5562600"/>
            <a:ext cx="1397000" cy="5479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B76AB-F6AC-41F3-9BF1-BBDACAEF325A}" type="datetime1">
              <a:rPr lang="en-US" smtClean="0"/>
              <a:pPr/>
              <a:t>6/17/2014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3810000" y="69598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Contents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4267200" y="1752600"/>
            <a:ext cx="4572000" cy="6096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5"/>
          </p:nvPr>
        </p:nvSpPr>
        <p:spPr>
          <a:xfrm>
            <a:off x="4267200" y="2743200"/>
            <a:ext cx="4572000" cy="6096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11"/>
          <p:cNvSpPr>
            <a:spLocks noGrp="1"/>
          </p:cNvSpPr>
          <p:nvPr>
            <p:ph sz="quarter" idx="17"/>
          </p:nvPr>
        </p:nvSpPr>
        <p:spPr>
          <a:xfrm>
            <a:off x="4267200" y="3733800"/>
            <a:ext cx="4572000" cy="6096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ent Placeholder 11"/>
          <p:cNvSpPr>
            <a:spLocks noGrp="1"/>
          </p:cNvSpPr>
          <p:nvPr>
            <p:ph sz="quarter" idx="19"/>
          </p:nvPr>
        </p:nvSpPr>
        <p:spPr>
          <a:xfrm>
            <a:off x="4267200" y="4724400"/>
            <a:ext cx="4572000" cy="6096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Chevron 24"/>
          <p:cNvSpPr/>
          <p:nvPr userDrawn="1"/>
        </p:nvSpPr>
        <p:spPr>
          <a:xfrm>
            <a:off x="3886200" y="1802605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Chevron 26"/>
          <p:cNvSpPr/>
          <p:nvPr userDrawn="1"/>
        </p:nvSpPr>
        <p:spPr>
          <a:xfrm>
            <a:off x="3886200" y="2793682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Chevron 27"/>
          <p:cNvSpPr/>
          <p:nvPr userDrawn="1"/>
        </p:nvSpPr>
        <p:spPr>
          <a:xfrm>
            <a:off x="3886200" y="3772377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Chevron 28"/>
          <p:cNvSpPr/>
          <p:nvPr userDrawn="1"/>
        </p:nvSpPr>
        <p:spPr>
          <a:xfrm>
            <a:off x="3886200" y="4770120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3733800" y="1219200"/>
            <a:ext cx="4953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CB53-26AB-47DF-B16A-1752323B061E}" type="datetime1">
              <a:rPr lang="en-US" smtClean="0"/>
              <a:pPr/>
              <a:t>6/17/2014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838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3200400" y="0"/>
            <a:ext cx="67056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38200" y="0"/>
            <a:ext cx="2362200" cy="45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9753600" y="6324600"/>
            <a:ext cx="152400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276600" y="0"/>
            <a:ext cx="6477000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87AE-2BB0-468E-A670-2354BDBEA468}" type="datetime1">
              <a:rPr lang="en-US" smtClean="0"/>
              <a:pPr/>
              <a:t>6/17/2014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934200" y="1295400"/>
            <a:ext cx="2590800" cy="1371600"/>
          </a:xfrm>
        </p:spPr>
        <p:txBody>
          <a:bodyPr>
            <a:normAutofit/>
          </a:bodyPr>
          <a:lstStyle>
            <a:lvl1pPr>
              <a:defRPr sz="90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Picture 2" descr="\\192.168.0.1\Documents\EV Resources\EV\EV Logo\EV Consulting\EV consulting small siz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4038600"/>
            <a:ext cx="1143000" cy="457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 userDrawn="1"/>
        </p:nvSpPr>
        <p:spPr>
          <a:xfrm>
            <a:off x="6934200" y="3657600"/>
            <a:ext cx="2743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+mj-lt"/>
              </a:rPr>
              <a:t>Document developed by </a:t>
            </a:r>
            <a:endParaRPr lang="en-US" sz="900" dirty="0">
              <a:latin typeface="+mj-lt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934200" y="45720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+mj-lt"/>
              </a:rPr>
              <a:t>Address:</a:t>
            </a:r>
            <a:r>
              <a:rPr lang="en-US" sz="900" baseline="0" dirty="0" smtClean="0">
                <a:latin typeface="+mj-lt"/>
              </a:rPr>
              <a:t> 123 </a:t>
            </a:r>
            <a:r>
              <a:rPr lang="en-US" sz="900" baseline="0" dirty="0" err="1" smtClean="0">
                <a:latin typeface="+mj-lt"/>
              </a:rPr>
              <a:t>Hovsep</a:t>
            </a:r>
            <a:r>
              <a:rPr lang="en-US" sz="900" baseline="0" dirty="0" smtClean="0">
                <a:latin typeface="+mj-lt"/>
              </a:rPr>
              <a:t> </a:t>
            </a:r>
            <a:r>
              <a:rPr lang="en-US" sz="900" baseline="0" dirty="0" err="1" smtClean="0">
                <a:latin typeface="+mj-lt"/>
              </a:rPr>
              <a:t>Emin</a:t>
            </a:r>
            <a:r>
              <a:rPr lang="en-US" sz="900" baseline="0" dirty="0" smtClean="0">
                <a:latin typeface="+mj-lt"/>
              </a:rPr>
              <a:t>, Yerevan 0051, Armenia</a:t>
            </a:r>
          </a:p>
          <a:p>
            <a:r>
              <a:rPr lang="en-US" sz="900" baseline="0" dirty="0" smtClean="0">
                <a:latin typeface="+mj-lt"/>
              </a:rPr>
              <a:t>Tel.: +374 10 21 97 40</a:t>
            </a:r>
          </a:p>
          <a:p>
            <a:r>
              <a:rPr lang="en-US" sz="900" baseline="0" dirty="0" smtClean="0">
                <a:latin typeface="+mj-lt"/>
              </a:rPr>
              <a:t>E-mail: </a:t>
            </a:r>
            <a:r>
              <a:rPr lang="en-US" sz="900" baseline="0" dirty="0" smtClean="0">
                <a:latin typeface="+mj-lt"/>
                <a:hlinkClick r:id="rId3"/>
              </a:rPr>
              <a:t>info@evconsulting.am</a:t>
            </a:r>
            <a:endParaRPr lang="en-US" sz="900" baseline="0" dirty="0" smtClean="0">
              <a:latin typeface="+mj-lt"/>
            </a:endParaRPr>
          </a:p>
          <a:p>
            <a:r>
              <a:rPr lang="en-US" sz="900" baseline="0" dirty="0" smtClean="0">
                <a:latin typeface="+mj-lt"/>
              </a:rPr>
              <a:t>URL: </a:t>
            </a:r>
            <a:r>
              <a:rPr lang="en-US" sz="900" baseline="0" dirty="0" smtClean="0">
                <a:latin typeface="+mj-lt"/>
                <a:hlinkClick r:id="rId4"/>
              </a:rPr>
              <a:t>www.evconsulting.am</a:t>
            </a:r>
            <a:r>
              <a:rPr lang="en-US" sz="900" baseline="0" dirty="0" smtClean="0">
                <a:latin typeface="+mj-lt"/>
              </a:rPr>
              <a:t> </a:t>
            </a:r>
            <a:endParaRPr lang="en-US" sz="900" dirty="0">
              <a:latin typeface="+mj-l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609600"/>
            <a:ext cx="8915400" cy="80803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B61C-78C2-4D84-89D4-B37E4872895B}" type="datetime1">
              <a:rPr lang="en-US" smtClean="0"/>
              <a:pPr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838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3200400" y="0"/>
            <a:ext cx="67056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38200" y="0"/>
            <a:ext cx="2362200" cy="45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276600" y="0"/>
            <a:ext cx="6477000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9753600" y="6324600"/>
            <a:ext cx="152400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609600"/>
            <a:ext cx="8915400" cy="80803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B61C-78C2-4D84-89D4-B37E4872895B}" type="datetime1">
              <a:rPr lang="en-US" smtClean="0"/>
              <a:pPr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838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3733800" y="0"/>
            <a:ext cx="6172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38200" y="0"/>
            <a:ext cx="2895600" cy="45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733800" y="0"/>
            <a:ext cx="6019800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9753600" y="6324600"/>
            <a:ext cx="152400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33400"/>
            <a:ext cx="8915400" cy="88423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442C-6E40-4681-9926-E2EEC65E8411}" type="datetime1">
              <a:rPr lang="en-US" smtClean="0"/>
              <a:pPr/>
              <a:t>6/17/2014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838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3200400" y="0"/>
            <a:ext cx="67056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38200" y="0"/>
            <a:ext cx="2362200" cy="45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276600" y="0"/>
            <a:ext cx="6477000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9753600" y="6324600"/>
            <a:ext cx="152400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33400"/>
            <a:ext cx="8915400" cy="88423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442C-6E40-4681-9926-E2EEC65E8411}" type="datetime1">
              <a:rPr lang="en-US" smtClean="0"/>
              <a:pPr/>
              <a:t>6/17/2014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9753600" y="6324600"/>
            <a:ext cx="152400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838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3733800" y="0"/>
            <a:ext cx="6172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38200" y="0"/>
            <a:ext cx="2895600" cy="45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733800" y="0"/>
            <a:ext cx="6019800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33400"/>
            <a:ext cx="8915400" cy="88423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>
            <a:norm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>
            <a:norm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95D3C-FB3C-4188-9424-29D6BDE84DEF}" type="datetime1">
              <a:rPr lang="en-US" smtClean="0"/>
              <a:pPr/>
              <a:t>6/17/2014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838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3200400" y="0"/>
            <a:ext cx="67056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38200" y="0"/>
            <a:ext cx="2362200" cy="45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276600" y="0"/>
            <a:ext cx="6477000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9753600" y="6324600"/>
            <a:ext cx="152400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33400"/>
            <a:ext cx="8915400" cy="88423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>
            <a:norm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>
            <a:norm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95D3C-FB3C-4188-9424-29D6BDE84DEF}" type="datetime1">
              <a:rPr lang="en-US" smtClean="0"/>
              <a:pPr/>
              <a:t>6/17/2014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9753600" y="6324600"/>
            <a:ext cx="152400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0" y="0"/>
            <a:ext cx="838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733800" y="0"/>
            <a:ext cx="6172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38200" y="0"/>
            <a:ext cx="2895600" cy="45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733800" y="0"/>
            <a:ext cx="6019800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8C83-D6A4-4F50-9213-27C0C04C5374}" type="datetime1">
              <a:rPr lang="en-US" smtClean="0"/>
              <a:pPr/>
              <a:t>6/17/2014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1B491-E863-47F1-8622-2B1C0B086147}" type="datetime1">
              <a:rPr lang="en-US" smtClean="0"/>
              <a:pPr/>
              <a:t>6/17/2014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4777D-BCA8-4CB0-9AF5-CD3572CA3CA3}" type="datetime1">
              <a:rPr lang="en-US" smtClean="0"/>
              <a:pPr/>
              <a:t>6/17/2014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11F9-B4F9-4968-8608-BB7AAE6A051B}" type="datetime1">
              <a:rPr lang="en-US" smtClean="0"/>
              <a:pPr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3FF5-D095-484D-BA05-E123BE9BABF3}" type="datetime1">
              <a:rPr lang="en-US" smtClean="0"/>
              <a:pPr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549650" y="3300414"/>
            <a:ext cx="5897017" cy="1500187"/>
          </a:xfrm>
        </p:spPr>
        <p:txBody>
          <a:bodyPr anchor="b">
            <a:normAutofit/>
          </a:bodyPr>
          <a:lstStyle>
            <a:lvl1pPr marL="0" indent="0" algn="r">
              <a:buNone/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C5362-1666-4465-997B-398F14D73E77}" type="datetime1">
              <a:rPr lang="en-US" smtClean="0"/>
              <a:pPr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AD43-22E1-4EE6-AC87-6E9B913E543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549650" y="4953000"/>
            <a:ext cx="635635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5800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9E070-9AF3-43B0-BA76-8C5FAB349514}" type="datetime1">
              <a:rPr lang="en-US" smtClean="0"/>
              <a:pPr/>
              <a:t>6/17/2014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6ABC6-CF60-4751-BF50-E4492DBCB7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49" r:id="rId6"/>
    <p:sldLayoutId id="2147483661" r:id="rId7"/>
    <p:sldLayoutId id="2147483651" r:id="rId8"/>
    <p:sldLayoutId id="2147483655" r:id="rId9"/>
    <p:sldLayoutId id="2147483660" r:id="rId10"/>
    <p:sldLayoutId id="2147483650" r:id="rId11"/>
    <p:sldLayoutId id="2147483662" r:id="rId12"/>
    <p:sldLayoutId id="2147483652" r:id="rId13"/>
    <p:sldLayoutId id="2147483663" r:id="rId14"/>
    <p:sldLayoutId id="2147483653" r:id="rId15"/>
    <p:sldLayoutId id="2147483664" r:id="rId16"/>
    <p:sldLayoutId id="2147483654" r:id="rId17"/>
    <p:sldLayoutId id="2147483656" r:id="rId18"/>
    <p:sldLayoutId id="2147483657" r:id="rId19"/>
    <p:sldLayoutId id="2147483658" r:id="rId20"/>
    <p:sldLayoutId id="2147483659" r:id="rId21"/>
    <p:sldLayoutId id="2147483670" r:id="rId2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2590800"/>
            <a:ext cx="8089900" cy="26670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Calibri" panose="020F0502020204030204" pitchFamily="34" charset="0"/>
              </a:rPr>
              <a:t>IT SKILLS ASSESSMENT </a:t>
            </a:r>
            <a:r>
              <a:rPr lang="en-US" sz="3200" dirty="0" smtClean="0">
                <a:latin typeface="Calibri" panose="020F0502020204030204" pitchFamily="34" charset="0"/>
              </a:rPr>
              <a:t/>
            </a:r>
            <a:br>
              <a:rPr lang="en-US" sz="3200" dirty="0" smtClean="0">
                <a:latin typeface="Calibri" panose="020F0502020204030204" pitchFamily="34" charset="0"/>
              </a:rPr>
            </a:br>
            <a:r>
              <a:rPr lang="en-US" sz="3200" dirty="0" smtClean="0">
                <a:latin typeface="Calibri" panose="020F0502020204030204" pitchFamily="34" charset="0"/>
              </a:rPr>
              <a:t>IN ARMENIA</a:t>
            </a:r>
            <a:endParaRPr lang="en-US" sz="3200" dirty="0"/>
          </a:p>
        </p:txBody>
      </p:sp>
      <p:grpSp>
        <p:nvGrpSpPr>
          <p:cNvPr id="7" name="Group 1"/>
          <p:cNvGrpSpPr>
            <a:grpSpLocks/>
          </p:cNvGrpSpPr>
          <p:nvPr/>
        </p:nvGrpSpPr>
        <p:grpSpPr bwMode="auto">
          <a:xfrm>
            <a:off x="7924800" y="457200"/>
            <a:ext cx="1308100" cy="496888"/>
            <a:chOff x="465" y="810"/>
            <a:chExt cx="2565" cy="1065"/>
          </a:xfrm>
        </p:grpSpPr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465" y="810"/>
            <a:ext cx="1275" cy="10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0" r:id="rId3" imgW="954024" imgH="801624" progId="">
                    <p:embed/>
                  </p:oleObj>
                </mc:Choice>
                <mc:Fallback>
                  <p:oleObj r:id="rId3" imgW="954024" imgH="801624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" y="810"/>
                          <a:ext cx="1275" cy="106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1620" y="1590"/>
            <a:ext cx="1410" cy="2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1" r:id="rId5" imgW="1055077" imgH="214074" progId="">
                    <p:embed/>
                  </p:oleObj>
                </mc:Choice>
                <mc:Fallback>
                  <p:oleObj r:id="rId5" imgW="1055077" imgH="214074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20" y="1590"/>
                          <a:ext cx="1410" cy="2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" name="TextBox 9"/>
          <p:cNvSpPr txBox="1"/>
          <p:nvPr/>
        </p:nvSpPr>
        <p:spPr>
          <a:xfrm>
            <a:off x="5105400" y="5442284"/>
            <a:ext cx="3975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200" dirty="0" smtClean="0">
                <a:latin typeface="Calibri" panose="020F0502020204030204" pitchFamily="34" charset="0"/>
              </a:rPr>
              <a:t>Prepared by EV Consulting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51700" y="5775430"/>
            <a:ext cx="18288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spcAft>
                <a:spcPts val="600"/>
              </a:spcAft>
              <a:defRPr sz="12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June</a:t>
            </a:r>
            <a:r>
              <a:rPr lang="hy-AM" dirty="0" smtClean="0"/>
              <a:t>, </a:t>
            </a:r>
            <a:r>
              <a:rPr lang="hy-AM" dirty="0"/>
              <a:t>201</a:t>
            </a:r>
            <a:r>
              <a:rPr lang="en-US" dirty="0"/>
              <a:t>4</a:t>
            </a:r>
            <a:endParaRPr lang="hy-AM" dirty="0"/>
          </a:p>
          <a:p>
            <a:r>
              <a:rPr lang="en-US" dirty="0"/>
              <a:t>Yerevan</a:t>
            </a:r>
          </a:p>
        </p:txBody>
      </p:sp>
    </p:spTree>
    <p:extLst>
      <p:ext uri="{BB962C8B-B14F-4D97-AF65-F5344CB8AC3E}">
        <p14:creationId xmlns:p14="http://schemas.microsoft.com/office/powerpoint/2010/main" val="4215019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267200" y="1676400"/>
            <a:ext cx="4572000" cy="7620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Overview of the sector</a:t>
            </a:r>
            <a:endParaRPr lang="en-US" sz="24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4267200" y="2667000"/>
            <a:ext cx="4572000" cy="7620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Demand side analysis of skills gap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4267200" y="3657600"/>
            <a:ext cx="4572000" cy="7620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Supply side analysis of skills gap</a:t>
            </a:r>
            <a:endParaRPr lang="en-US" sz="2400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294967295"/>
          </p:nvPr>
        </p:nvSpPr>
        <p:spPr>
          <a:xfrm>
            <a:off x="4267200" y="4648200"/>
            <a:ext cx="4572000" cy="76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/>
              <a:t>Recommendations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4017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590800" y="3300414"/>
            <a:ext cx="6855867" cy="150018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Overview of IT and High technology sectors in Armenia</a:t>
            </a:r>
            <a:endParaRPr lang="en-US" dirty="0"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AD43-22E1-4EE6-AC87-6E9B913E543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20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19" name="Content Placeholder 18"/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4214613232"/>
              </p:ext>
            </p:extLst>
          </p:nvPr>
        </p:nvGraphicFramePr>
        <p:xfrm>
          <a:off x="381000" y="1981199"/>
          <a:ext cx="5257800" cy="4375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57200" y="12954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400" b="1" dirty="0" smtClean="0"/>
              <a:t>Industry turnover, labor productivity and number of employees, 2006-2013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5769590" y="2198426"/>
            <a:ext cx="457200" cy="3810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5769590" y="3728113"/>
            <a:ext cx="457200" cy="3810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5769590" y="5257800"/>
            <a:ext cx="457200" cy="3810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477000" y="2005106"/>
            <a:ext cx="2438400" cy="767639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~3% of GDP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CAGR: 22%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77000" y="3534793"/>
            <a:ext cx="2438400" cy="767639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~0.7% of total labor force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CAGR: 10%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77000" y="5064480"/>
            <a:ext cx="2438400" cy="767639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~4x higher the average level of economy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CAGR: 9%</a:t>
            </a:r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5"/>
          </p:nvPr>
        </p:nvSpPr>
        <p:spPr>
          <a:xfrm>
            <a:off x="381000" y="76200"/>
            <a:ext cx="8610600" cy="91440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Calibri" panose="020F0502020204030204" pitchFamily="34" charset="0"/>
              </a:rPr>
              <a:t>IT and High technology sectors are one of the fastest growing sectors in the economy of </a:t>
            </a:r>
            <a:r>
              <a:rPr lang="en-US" sz="2400" b="1" dirty="0" smtClean="0">
                <a:latin typeface="Calibri" panose="020F0502020204030204" pitchFamily="34" charset="0"/>
              </a:rPr>
              <a:t>Armenia.</a:t>
            </a:r>
            <a:endParaRPr lang="en-US" sz="2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724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81000" y="76200"/>
            <a:ext cx="8153400" cy="91440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Calibri" panose="020F0502020204030204" pitchFamily="34" charset="0"/>
              </a:rPr>
              <a:t>The number of companies operating in the sector has reached to about </a:t>
            </a:r>
            <a:r>
              <a:rPr lang="en-US" sz="2400" b="1" dirty="0" smtClean="0">
                <a:latin typeface="Calibri" panose="020F0502020204030204" pitchFamily="34" charset="0"/>
              </a:rPr>
              <a:t>380 in 2013 from 175 in 2008.</a:t>
            </a:r>
            <a:endParaRPr lang="en-US" sz="2400" b="1" dirty="0"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62200" y="5490193"/>
            <a:ext cx="2362200" cy="685800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IT companies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(87% of total number)</a:t>
            </a:r>
          </a:p>
        </p:txBody>
      </p:sp>
      <p:sp>
        <p:nvSpPr>
          <p:cNvPr id="8" name="Rectangle 7"/>
          <p:cNvSpPr/>
          <p:nvPr/>
        </p:nvSpPr>
        <p:spPr>
          <a:xfrm>
            <a:off x="5105400" y="5490193"/>
            <a:ext cx="2362200" cy="685800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High-tech companies 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(13% of total number)</a:t>
            </a:r>
          </a:p>
        </p:txBody>
      </p:sp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2683906820"/>
              </p:ext>
            </p:extLst>
          </p:nvPr>
        </p:nvGraphicFramePr>
        <p:xfrm>
          <a:off x="963137" y="1555071"/>
          <a:ext cx="4502230" cy="3119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Right Arrow 16"/>
          <p:cNvSpPr/>
          <p:nvPr/>
        </p:nvSpPr>
        <p:spPr>
          <a:xfrm>
            <a:off x="5458937" y="2631856"/>
            <a:ext cx="609600" cy="5080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206174" y="2596677"/>
            <a:ext cx="1337626" cy="571500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CAGR: 20%</a:t>
            </a:r>
            <a:endParaRPr lang="en-US" sz="14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Isosceles Triangle 18"/>
          <p:cNvSpPr/>
          <p:nvPr/>
        </p:nvSpPr>
        <p:spPr>
          <a:xfrm flipV="1">
            <a:off x="3200400" y="4914900"/>
            <a:ext cx="3325504" cy="390526"/>
          </a:xfrm>
          <a:prstGeom prst="triangle">
            <a:avLst>
              <a:gd name="adj" fmla="val 50821"/>
            </a:avLst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31111" y="3348535"/>
            <a:ext cx="1087752" cy="522121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CAGR: 13%</a:t>
            </a:r>
            <a:endParaRPr lang="en-US" sz="12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331111" y="1890547"/>
            <a:ext cx="1087752" cy="522121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CAGR: 22%</a:t>
            </a:r>
            <a:endParaRPr lang="en-US" sz="12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5527116" y="1964370"/>
            <a:ext cx="457200" cy="374473"/>
          </a:xfrm>
          <a:prstGeom prst="rightArrow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5535137" y="3422358"/>
            <a:ext cx="457200" cy="374473"/>
          </a:xfrm>
          <a:prstGeom prst="rightArrow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879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81000" y="76200"/>
            <a:ext cx="8229600" cy="91440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Calibri" panose="020F0502020204030204" pitchFamily="34" charset="0"/>
              </a:rPr>
              <a:t>The dynamic growth of the sector is marked with a number of significant developments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2200632"/>
            <a:ext cx="2057400" cy="304800"/>
          </a:xfrm>
          <a:prstGeom prst="rect">
            <a:avLst/>
          </a:prstGeom>
          <a:solidFill>
            <a:srgbClr val="C00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Trainings centers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2672443" y="2200632"/>
            <a:ext cx="2051957" cy="304800"/>
          </a:xfrm>
          <a:prstGeom prst="rect">
            <a:avLst/>
          </a:prstGeom>
          <a:solidFill>
            <a:srgbClr val="C00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Labs and </a:t>
            </a:r>
            <a:r>
              <a:rPr lang="en-US" sz="14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technoparks</a:t>
            </a:r>
            <a:endParaRPr lang="en-US" sz="14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58443" y="2200632"/>
            <a:ext cx="2051957" cy="304800"/>
          </a:xfrm>
          <a:prstGeom prst="rect">
            <a:avLst/>
          </a:prstGeom>
          <a:solidFill>
            <a:srgbClr val="C00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Multinationals</a:t>
            </a:r>
          </a:p>
        </p:txBody>
      </p:sp>
      <p:sp>
        <p:nvSpPr>
          <p:cNvPr id="9" name="Rectangle 8"/>
          <p:cNvSpPr/>
          <p:nvPr/>
        </p:nvSpPr>
        <p:spPr>
          <a:xfrm>
            <a:off x="7244443" y="2200632"/>
            <a:ext cx="2209800" cy="304800"/>
          </a:xfrm>
          <a:prstGeom prst="rect">
            <a:avLst/>
          </a:prstGeom>
          <a:solidFill>
            <a:srgbClr val="C00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Entrepreneurial ecosystem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0" y="2734032"/>
            <a:ext cx="20574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latin typeface="Calibri" panose="020F0502020204030204" pitchFamily="34" charset="0"/>
              </a:rPr>
              <a:t>Microsoft innovation center</a:t>
            </a:r>
          </a:p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latin typeface="Calibri" panose="020F0502020204030204" pitchFamily="34" charset="0"/>
              </a:rPr>
              <a:t>Armenian-Indian ICT Excellence Center</a:t>
            </a:r>
          </a:p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err="1" smtClean="0">
                <a:latin typeface="Calibri" panose="020F0502020204030204" pitchFamily="34" charset="0"/>
              </a:rPr>
              <a:t>mLAB</a:t>
            </a:r>
            <a:r>
              <a:rPr lang="en-US" sz="1600" dirty="0" smtClean="0">
                <a:latin typeface="Calibri" panose="020F0502020204030204" pitchFamily="34" charset="0"/>
              </a:rPr>
              <a:t> ECA</a:t>
            </a:r>
            <a:endParaRPr lang="en-US" sz="1600" dirty="0">
              <a:latin typeface="Calibri" panose="020F0502020204030204" pitchFamily="34" charset="0"/>
            </a:endParaRPr>
          </a:p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latin typeface="Calibri" panose="020F0502020204030204" pitchFamily="34" charset="0"/>
              </a:rPr>
              <a:t>Instigate Training center, etc.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72443" y="2734032"/>
            <a:ext cx="2057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latin typeface="Calibri" panose="020F0502020204030204" pitchFamily="34" charset="0"/>
              </a:rPr>
              <a:t>Armenian National Engineering Laboratory (ANEL)</a:t>
            </a:r>
          </a:p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err="1" smtClean="0">
                <a:latin typeface="Calibri" panose="020F0502020204030204" pitchFamily="34" charset="0"/>
              </a:rPr>
              <a:t>Gyumri</a:t>
            </a:r>
            <a:r>
              <a:rPr lang="en-US" sz="1600" dirty="0" smtClean="0">
                <a:latin typeface="Calibri" panose="020F0502020204030204" pitchFamily="34" charset="0"/>
              </a:rPr>
              <a:t> Information Technology Center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58443" y="2767571"/>
            <a:ext cx="2057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</a:rPr>
              <a:t>Oracle</a:t>
            </a:r>
          </a:p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</a:rPr>
              <a:t>IBM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20643" y="2767571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</a:rPr>
              <a:t>Granatus Venture Fund I</a:t>
            </a:r>
          </a:p>
        </p:txBody>
      </p:sp>
    </p:spTree>
    <p:extLst>
      <p:ext uri="{BB962C8B-B14F-4D97-AF65-F5344CB8AC3E}">
        <p14:creationId xmlns:p14="http://schemas.microsoft.com/office/powerpoint/2010/main" val="899936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industry has two directions of sustaining its growth: maintaining the outsourcing capabilities and higher value added entrepreneurial model of growth.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600200" y="2362200"/>
            <a:ext cx="2514600" cy="762000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Outsourcing capabilities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5257800" y="2362200"/>
            <a:ext cx="2514600" cy="762000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Entrepreneurial/higher value added growth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143000" y="2133600"/>
            <a:ext cx="7112000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422984" y="1563651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b="1" dirty="0" smtClean="0">
                <a:latin typeface="Calibri" panose="020F0502020204030204" pitchFamily="34" charset="0"/>
              </a:rPr>
              <a:t>Sector development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2667000" y="3352800"/>
            <a:ext cx="381000" cy="381000"/>
          </a:xfrm>
          <a:prstGeom prst="downArrow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6324600" y="3352800"/>
            <a:ext cx="381000" cy="381000"/>
          </a:xfrm>
          <a:prstGeom prst="downArrow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0700" y="5333116"/>
            <a:ext cx="2514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/>
              <a:t>Multinationals’ entrance</a:t>
            </a:r>
          </a:p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/>
              <a:t>FDI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39873" y="5300816"/>
            <a:ext cx="275523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/>
              <a:t>Venture capital</a:t>
            </a:r>
          </a:p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/>
              <a:t>Scale-up to international markets</a:t>
            </a:r>
          </a:p>
        </p:txBody>
      </p:sp>
      <p:sp>
        <p:nvSpPr>
          <p:cNvPr id="15" name="Isosceles Triangle 14"/>
          <p:cNvSpPr/>
          <p:nvPr/>
        </p:nvSpPr>
        <p:spPr>
          <a:xfrm flipV="1">
            <a:off x="1600200" y="4764484"/>
            <a:ext cx="2286000" cy="390526"/>
          </a:xfrm>
          <a:prstGeom prst="triangle">
            <a:avLst>
              <a:gd name="adj" fmla="val 50821"/>
            </a:avLst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Isosceles Triangle 15"/>
          <p:cNvSpPr/>
          <p:nvPr/>
        </p:nvSpPr>
        <p:spPr>
          <a:xfrm flipV="1">
            <a:off x="5340016" y="4764484"/>
            <a:ext cx="2286000" cy="390526"/>
          </a:xfrm>
          <a:prstGeom prst="triangle">
            <a:avLst>
              <a:gd name="adj" fmla="val 50821"/>
            </a:avLst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71863" y="3839208"/>
            <a:ext cx="2743200" cy="641351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Low-cost high-quality workforce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57800" y="3839208"/>
            <a:ext cx="2628900" cy="641351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Innovation management, business acumen</a:t>
            </a:r>
          </a:p>
        </p:txBody>
      </p:sp>
    </p:spTree>
    <p:extLst>
      <p:ext uri="{BB962C8B-B14F-4D97-AF65-F5344CB8AC3E}">
        <p14:creationId xmlns:p14="http://schemas.microsoft.com/office/powerpoint/2010/main" val="892034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81000" y="76200"/>
            <a:ext cx="8153400" cy="91440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Calibri" panose="020F0502020204030204" pitchFamily="34" charset="0"/>
              </a:rPr>
              <a:t>Due to growing number of IT companies in Armenia, demand in IT specialists will continue to increase</a:t>
            </a:r>
            <a:r>
              <a:rPr lang="en-US" sz="2400" b="1" dirty="0" smtClean="0">
                <a:latin typeface="Calibri" panose="020F0502020204030204" pitchFamily="34" charset="0"/>
              </a:rPr>
              <a:t>.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" y="1414623"/>
            <a:ext cx="6057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The </a:t>
            </a:r>
            <a:r>
              <a:rPr lang="en-US" sz="1400" b="1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forecast </a:t>
            </a:r>
            <a:r>
              <a:rPr lang="en-US" sz="14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of employee absorption potential in IT and </a:t>
            </a:r>
            <a:r>
              <a:rPr lang="en-US" sz="1400" b="1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High-tech </a:t>
            </a:r>
            <a:r>
              <a:rPr lang="en-US" sz="14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sectors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7099300" y="2658791"/>
            <a:ext cx="271111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600" b="1" dirty="0" smtClean="0"/>
              <a:t>Assumptions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 smtClean="0"/>
              <a:t>Market growth rate – 18%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 smtClean="0"/>
              <a:t>Productivity growth rate – 1%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 smtClean="0"/>
              <a:t>IT specialists absorption potential – 17%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81000" y="1722400"/>
            <a:ext cx="6597059" cy="3957513"/>
            <a:chOff x="381000" y="1722400"/>
            <a:chExt cx="6597059" cy="3957513"/>
          </a:xfrm>
        </p:grpSpPr>
        <p:grpSp>
          <p:nvGrpSpPr>
            <p:cNvPr id="13" name="Group 12"/>
            <p:cNvGrpSpPr/>
            <p:nvPr/>
          </p:nvGrpSpPr>
          <p:grpSpPr>
            <a:xfrm>
              <a:off x="381000" y="1722400"/>
              <a:ext cx="6597059" cy="3957513"/>
              <a:chOff x="381000" y="1865855"/>
              <a:chExt cx="6126094" cy="3391945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1000" y="1865855"/>
                <a:ext cx="6126094" cy="3391945"/>
              </a:xfrm>
              <a:prstGeom prst="rect">
                <a:avLst/>
              </a:prstGeom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2057400" y="2667000"/>
                <a:ext cx="1981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1400" b="1" i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Optimistic scenario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343400" y="4114800"/>
                <a:ext cx="1981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1400" b="1" i="1" dirty="0" smtClean="0">
                    <a:solidFill>
                      <a:schemeClr val="bg1">
                        <a:lumMod val="50000"/>
                      </a:schemeClr>
                    </a:solidFill>
                  </a:rPr>
                  <a:t>Pessimistic scenario</a:t>
                </a: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3451860" y="5334000"/>
              <a:ext cx="100584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US" sz="1100" dirty="0" smtClean="0"/>
                <a:t>Base scenario</a:t>
              </a:r>
              <a:endParaRPr lang="en-US" sz="11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1413516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356351"/>
            <a:ext cx="2311400" cy="365125"/>
          </a:xfrm>
        </p:spPr>
        <p:txBody>
          <a:bodyPr/>
          <a:lstStyle/>
          <a:p>
            <a:fld id="{E7C6ABC6-CF60-4751-BF50-E4492DBCB70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66800" y="2590800"/>
            <a:ext cx="8153400" cy="914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/>
              <a:t>Educational </a:t>
            </a:r>
            <a:r>
              <a:rPr lang="en-US" sz="2800" b="1" dirty="0"/>
              <a:t>sector needs </a:t>
            </a:r>
            <a:r>
              <a:rPr lang="en-US" sz="2800" b="1" dirty="0">
                <a:solidFill>
                  <a:srgbClr val="C00000"/>
                </a:solidFill>
              </a:rPr>
              <a:t>to quickly adapt </a:t>
            </a:r>
            <a:r>
              <a:rPr lang="en-US" sz="2800" b="1" dirty="0"/>
              <a:t>and reflect these challenges in order to </a:t>
            </a:r>
            <a:r>
              <a:rPr lang="en-US" sz="2800" b="1" dirty="0">
                <a:solidFill>
                  <a:srgbClr val="C00000"/>
                </a:solidFill>
              </a:rPr>
              <a:t>sustain the sector competitiveness</a:t>
            </a:r>
            <a:r>
              <a:rPr lang="en-US" sz="2800" b="1" dirty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78641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590800" y="3300414"/>
            <a:ext cx="6855867" cy="150018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Demand side analysis of skills gap in Armenian IT and High Technology sector </a:t>
            </a:r>
            <a:endParaRPr lang="en-US" dirty="0"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AD43-22E1-4EE6-AC87-6E9B913E543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82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b="1" dirty="0"/>
              <a:t>IT and High-technology companies view the mismatch between the supply and the demand of the skilled IT labor as a key factor that hinders the growth of the sector.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08748" y="1524000"/>
            <a:ext cx="2133600" cy="1219200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Qualitative skills gap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1524000"/>
            <a:ext cx="2133600" cy="1219200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Quantitative skills gap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417595" y="1866900"/>
            <a:ext cx="609600" cy="533400"/>
          </a:xfrm>
          <a:prstGeom prst="rightArrow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5442473" y="4877916"/>
            <a:ext cx="609600" cy="533400"/>
          </a:xfrm>
          <a:prstGeom prst="rightArrow">
            <a:avLst/>
          </a:prstGeom>
          <a:solidFill>
            <a:srgbClr val="C00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5442473" y="3964632"/>
            <a:ext cx="609600" cy="5334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24600" y="3968953"/>
            <a:ext cx="2705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b="1" dirty="0" smtClean="0"/>
              <a:t>150 employees short-term (3 months)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24600" y="4823088"/>
            <a:ext cx="2705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b="1" dirty="0" smtClean="0"/>
              <a:t>600 employees long-term (3 years)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18325" y="3304674"/>
            <a:ext cx="2628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b="1" dirty="0" smtClean="0"/>
              <a:t>EMPLOYEE DEMAND</a:t>
            </a:r>
          </a:p>
        </p:txBody>
      </p:sp>
      <p:graphicFrame>
        <p:nvGraphicFramePr>
          <p:cNvPr id="24" name="Chart 23"/>
          <p:cNvGraphicFramePr/>
          <p:nvPr>
            <p:extLst>
              <p:ext uri="{D42A27DB-BD31-4B8C-83A1-F6EECF244321}">
                <p14:modId xmlns:p14="http://schemas.microsoft.com/office/powerpoint/2010/main" val="784922358"/>
              </p:ext>
            </p:extLst>
          </p:nvPr>
        </p:nvGraphicFramePr>
        <p:xfrm>
          <a:off x="381000" y="3124200"/>
          <a:ext cx="5231731" cy="293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9354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The demand for new talent in surveyed High technology companies is higher compared to IT companies.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3400" y="1600200"/>
            <a:ext cx="7239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Number of demanded IT specialists categorized by IT and High-tech sectors</a:t>
            </a:r>
            <a:endParaRPr lang="en-US" sz="16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336030" y="1988219"/>
            <a:ext cx="7918970" cy="2438400"/>
            <a:chOff x="2286000" y="2442243"/>
            <a:chExt cx="7918970" cy="2438400"/>
          </a:xfrm>
        </p:grpSpPr>
        <p:graphicFrame>
          <p:nvGraphicFramePr>
            <p:cNvPr id="7" name="Chart 6"/>
            <p:cNvGraphicFramePr/>
            <p:nvPr>
              <p:extLst>
                <p:ext uri="{D42A27DB-BD31-4B8C-83A1-F6EECF244321}">
                  <p14:modId xmlns:p14="http://schemas.microsoft.com/office/powerpoint/2010/main" val="1345669004"/>
                </p:ext>
              </p:extLst>
            </p:nvPr>
          </p:nvGraphicFramePr>
          <p:xfrm>
            <a:off x="2743200" y="2442243"/>
            <a:ext cx="7461770" cy="2438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0" name="TextBox 1"/>
            <p:cNvSpPr txBox="1"/>
            <p:nvPr/>
          </p:nvSpPr>
          <p:spPr>
            <a:xfrm>
              <a:off x="2286000" y="3808998"/>
              <a:ext cx="14478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1200"/>
                </a:spcBef>
              </a:pPr>
              <a:r>
                <a:rPr lang="en-US" sz="1600" b="1" dirty="0" smtClean="0"/>
                <a:t>High-tech</a:t>
              </a:r>
            </a:p>
          </p:txBody>
        </p:sp>
      </p:grpSp>
      <p:sp>
        <p:nvSpPr>
          <p:cNvPr id="13" name="TextBox 1"/>
          <p:cNvSpPr txBox="1"/>
          <p:nvPr/>
        </p:nvSpPr>
        <p:spPr>
          <a:xfrm>
            <a:off x="2971800" y="4038600"/>
            <a:ext cx="164592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dirty="0" smtClean="0"/>
              <a:t>Short-term demand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4831080" y="4038600"/>
            <a:ext cx="164592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dirty="0" smtClean="0"/>
              <a:t>Long-term demand</a:t>
            </a:r>
          </a:p>
        </p:txBody>
      </p:sp>
    </p:spTree>
    <p:extLst>
      <p:ext uri="{BB962C8B-B14F-4D97-AF65-F5344CB8AC3E}">
        <p14:creationId xmlns:p14="http://schemas.microsoft.com/office/powerpoint/2010/main" val="3706465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027770682"/>
              </p:ext>
            </p:extLst>
          </p:nvPr>
        </p:nvGraphicFramePr>
        <p:xfrm>
          <a:off x="239694" y="1639172"/>
          <a:ext cx="5217695" cy="4395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b="1" dirty="0"/>
              <a:t>Software development will remain the most widespread and demanded specialization in the upcoming 3 </a:t>
            </a:r>
            <a:r>
              <a:rPr lang="en-US" b="1" dirty="0" smtClean="0"/>
              <a:t>years.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98721" y="1295400"/>
            <a:ext cx="60325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Number of required IT specialists categorized by specialization</a:t>
            </a:r>
            <a:endParaRPr lang="en-US" sz="1200" dirty="0"/>
          </a:p>
        </p:txBody>
      </p:sp>
      <p:sp>
        <p:nvSpPr>
          <p:cNvPr id="17" name="Oval 16"/>
          <p:cNvSpPr/>
          <p:nvPr/>
        </p:nvSpPr>
        <p:spPr>
          <a:xfrm>
            <a:off x="2130665" y="4953000"/>
            <a:ext cx="1284306" cy="541655"/>
          </a:xfrm>
          <a:prstGeom prst="ellipse">
            <a:avLst/>
          </a:prstGeom>
          <a:noFill/>
          <a:ln w="127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3581400" y="5071427"/>
            <a:ext cx="304800" cy="3048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67400" y="1326078"/>
            <a:ext cx="29279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Breakdown of short-term "Other" category</a:t>
            </a:r>
            <a:endParaRPr lang="en-US" sz="1200" dirty="0"/>
          </a:p>
        </p:txBody>
      </p:sp>
      <p:sp>
        <p:nvSpPr>
          <p:cNvPr id="20" name="Rectangle 19"/>
          <p:cNvSpPr/>
          <p:nvPr/>
        </p:nvSpPr>
        <p:spPr>
          <a:xfrm>
            <a:off x="5951579" y="3672036"/>
            <a:ext cx="28718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Breakdown of </a:t>
            </a:r>
            <a:r>
              <a:rPr lang="en-US" sz="1200" b="1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long-term </a:t>
            </a:r>
            <a:r>
              <a:rPr lang="en-US" sz="12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"Other" category</a:t>
            </a:r>
            <a:endParaRPr lang="en-US" sz="1200" dirty="0"/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2841137413"/>
              </p:ext>
            </p:extLst>
          </p:nvPr>
        </p:nvGraphicFramePr>
        <p:xfrm>
          <a:off x="5867125" y="1603077"/>
          <a:ext cx="3024487" cy="198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hart 22"/>
          <p:cNvGraphicFramePr/>
          <p:nvPr>
            <p:extLst>
              <p:ext uri="{D42A27DB-BD31-4B8C-83A1-F6EECF244321}">
                <p14:modId xmlns:p14="http://schemas.microsoft.com/office/powerpoint/2010/main" val="1088802354"/>
              </p:ext>
            </p:extLst>
          </p:nvPr>
        </p:nvGraphicFramePr>
        <p:xfrm>
          <a:off x="5486400" y="3858450"/>
          <a:ext cx="3810000" cy="2572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97273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b="1" dirty="0"/>
              <a:t>The main constraint of recruitment for companies is the lack of qualified candidates in the market.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514600" y="2286000"/>
            <a:ext cx="58334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Recruitment constraints in IT and Engineering companies</a:t>
            </a:r>
            <a:endParaRPr lang="en-US" sz="24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19800" y="5334000"/>
            <a:ext cx="19416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1200" b="1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Number of respondents: 29</a:t>
            </a:r>
            <a:endParaRPr lang="en-US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948739651"/>
              </p:ext>
            </p:extLst>
          </p:nvPr>
        </p:nvGraphicFramePr>
        <p:xfrm>
          <a:off x="1600200" y="2624554"/>
          <a:ext cx="6604000" cy="2578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6504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/>
              <a:t>15</a:t>
            </a:fld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migration trend severely impacts the pool of available IT specialists in Armenia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56632" y="3011905"/>
            <a:ext cx="3048000" cy="1066800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Impactful, creative and global career seekers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73174" y="3003884"/>
            <a:ext cx="3048000" cy="1066800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Higher compensation seeker with strong personal ties with the country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56632" y="1616074"/>
            <a:ext cx="7064542" cy="746125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IT specialists in Armenia</a:t>
            </a:r>
          </a:p>
        </p:txBody>
      </p:sp>
      <p:cxnSp>
        <p:nvCxnSpPr>
          <p:cNvPr id="12" name="Straight Arrow Connector 11"/>
          <p:cNvCxnSpPr>
            <a:endCxn id="6" idx="0"/>
          </p:cNvCxnSpPr>
          <p:nvPr/>
        </p:nvCxnSpPr>
        <p:spPr>
          <a:xfrm flipH="1">
            <a:off x="2780632" y="2362199"/>
            <a:ext cx="0" cy="64970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781800" y="2362199"/>
            <a:ext cx="0" cy="64168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70648" y="4728411"/>
            <a:ext cx="2019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b="1" dirty="0" smtClean="0"/>
              <a:t>Leave the country</a:t>
            </a:r>
          </a:p>
        </p:txBody>
      </p:sp>
      <p:sp>
        <p:nvSpPr>
          <p:cNvPr id="18" name="Down Arrow 17"/>
          <p:cNvSpPr/>
          <p:nvPr/>
        </p:nvSpPr>
        <p:spPr>
          <a:xfrm flipV="1">
            <a:off x="2590132" y="4343400"/>
            <a:ext cx="381000" cy="385011"/>
          </a:xfrm>
          <a:prstGeom prst="downArrow">
            <a:avLst/>
          </a:prstGeom>
          <a:solidFill>
            <a:srgbClr val="C00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084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356351"/>
            <a:ext cx="2311400" cy="365125"/>
          </a:xfrm>
        </p:spPr>
        <p:txBody>
          <a:bodyPr/>
          <a:lstStyle/>
          <a:p>
            <a:fld id="{E7C6ABC6-CF60-4751-BF50-E4492DBCB70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2590800"/>
            <a:ext cx="8153400" cy="16002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/>
              <a:t>The </a:t>
            </a:r>
            <a:r>
              <a:rPr lang="en-US" sz="2800" b="1" dirty="0" smtClean="0"/>
              <a:t>local small companies with revenue limitations </a:t>
            </a:r>
            <a:r>
              <a:rPr lang="en-US" sz="2800" b="1" dirty="0"/>
              <a:t>face </a:t>
            </a:r>
            <a:r>
              <a:rPr lang="en-US" sz="2800" b="1" dirty="0">
                <a:solidFill>
                  <a:srgbClr val="C00000"/>
                </a:solidFill>
              </a:rPr>
              <a:t>intensifying </a:t>
            </a:r>
            <a:r>
              <a:rPr lang="en-US" sz="2800" b="1" dirty="0" smtClean="0">
                <a:solidFill>
                  <a:srgbClr val="C00000"/>
                </a:solidFill>
              </a:rPr>
              <a:t>competition </a:t>
            </a:r>
            <a:r>
              <a:rPr lang="en-US" sz="2800" b="1" dirty="0">
                <a:solidFill>
                  <a:srgbClr val="C00000"/>
                </a:solidFill>
              </a:rPr>
              <a:t>in hiring local </a:t>
            </a:r>
            <a:r>
              <a:rPr lang="en-US" sz="2800" b="1" dirty="0" smtClean="0">
                <a:solidFill>
                  <a:srgbClr val="C00000"/>
                </a:solidFill>
              </a:rPr>
              <a:t>talent</a:t>
            </a:r>
            <a:r>
              <a:rPr lang="en-US" sz="2800" b="1" dirty="0" smtClean="0"/>
              <a:t>, due to high remuneration levels.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28217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81000" y="76200"/>
            <a:ext cx="8077200" cy="990599"/>
          </a:xfrm>
        </p:spPr>
        <p:txBody>
          <a:bodyPr>
            <a:normAutofit/>
          </a:bodyPr>
          <a:lstStyle/>
          <a:p>
            <a:r>
              <a:rPr lang="en-US" b="1" dirty="0"/>
              <a:t>The quality gap of the skills in IT and High </a:t>
            </a:r>
            <a:r>
              <a:rPr lang="en-US" b="1" dirty="0" smtClean="0"/>
              <a:t>tech </a:t>
            </a:r>
            <a:r>
              <a:rPr lang="en-US" b="1" dirty="0"/>
              <a:t>is due to low quality of graduates </a:t>
            </a:r>
            <a:r>
              <a:rPr lang="en-US" b="1" dirty="0" smtClean="0"/>
              <a:t>according </a:t>
            </a:r>
            <a:r>
              <a:rPr lang="en-US" b="1" dirty="0"/>
              <a:t>to the sector companies. 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710013820"/>
              </p:ext>
            </p:extLst>
          </p:nvPr>
        </p:nvGraphicFramePr>
        <p:xfrm>
          <a:off x="405063" y="1787351"/>
          <a:ext cx="87630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405063" y="1261979"/>
            <a:ext cx="7772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Assessment of skills for graduates in IT and Engineering sectors by companies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7123363" y="4766641"/>
            <a:ext cx="22280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1400" b="1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Number of respondents: 29</a:t>
            </a:r>
            <a:endParaRPr lang="en-US" sz="24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2600" y="5261237"/>
            <a:ext cx="64897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b="1" dirty="0" smtClean="0"/>
              <a:t>Practical capabilities are below expectation - ~73% respondents</a:t>
            </a:r>
          </a:p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b="1" dirty="0" smtClean="0"/>
              <a:t>Theoretical knowledge level is average or below – ~80% respondents</a:t>
            </a:r>
          </a:p>
        </p:txBody>
      </p:sp>
      <p:sp>
        <p:nvSpPr>
          <p:cNvPr id="9" name="Rectangle 8"/>
          <p:cNvSpPr/>
          <p:nvPr/>
        </p:nvSpPr>
        <p:spPr>
          <a:xfrm>
            <a:off x="506663" y="3158951"/>
            <a:ext cx="8928100" cy="1219200"/>
          </a:xfrm>
          <a:prstGeom prst="rect">
            <a:avLst/>
          </a:prstGeom>
          <a:solidFill>
            <a:schemeClr val="bg1">
              <a:alpha val="87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032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81000" y="76200"/>
            <a:ext cx="7924800" cy="990599"/>
          </a:xfrm>
        </p:spPr>
        <p:txBody>
          <a:bodyPr>
            <a:normAutofit/>
          </a:bodyPr>
          <a:lstStyle/>
          <a:p>
            <a:r>
              <a:rPr lang="en-US" b="1" dirty="0" smtClean="0"/>
              <a:t>Soft </a:t>
            </a:r>
            <a:r>
              <a:rPr lang="en-US" b="1" dirty="0"/>
              <a:t>skills and English knowledge of the graduates are on a more acceptable level compared with theoretical and practical knowledge</a:t>
            </a:r>
            <a:r>
              <a:rPr lang="en-US" b="1" dirty="0" smtClean="0"/>
              <a:t>.</a:t>
            </a:r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613291333"/>
              </p:ext>
            </p:extLst>
          </p:nvPr>
        </p:nvGraphicFramePr>
        <p:xfrm>
          <a:off x="529418" y="1752600"/>
          <a:ext cx="8738937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7319041" y="4714154"/>
            <a:ext cx="22280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1400" b="1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Number of respondents: 29</a:t>
            </a:r>
            <a:endParaRPr lang="en-US" sz="24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5063" y="1261979"/>
            <a:ext cx="7772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Assessment of skills for graduates in IT and Engineering sectors by companies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82600" y="5261237"/>
            <a:ext cx="64897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b="1" dirty="0" smtClean="0"/>
              <a:t>Soft skills are average or above - ~70% respondents</a:t>
            </a:r>
          </a:p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b="1" dirty="0" smtClean="0"/>
              <a:t>English language skills are average or above – ~80% respondents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001534"/>
            <a:ext cx="170313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400" dirty="0" smtClean="0"/>
              <a:t>Practical knowledge</a:t>
            </a:r>
            <a:endParaRPr lang="en-US" sz="14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381000" y="1683669"/>
            <a:ext cx="8928100" cy="1219200"/>
          </a:xfrm>
          <a:prstGeom prst="rect">
            <a:avLst/>
          </a:prstGeom>
          <a:solidFill>
            <a:schemeClr val="bg1">
              <a:alpha val="87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743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81000" y="76200"/>
            <a:ext cx="7924800" cy="990599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/>
              <a:t>Importance of soft skills and fluency in language are crucial for the employers. </a:t>
            </a:r>
          </a:p>
        </p:txBody>
      </p:sp>
      <p:sp>
        <p:nvSpPr>
          <p:cNvPr id="8" name="Rectangle 7"/>
          <p:cNvSpPr/>
          <p:nvPr/>
        </p:nvSpPr>
        <p:spPr>
          <a:xfrm>
            <a:off x="5562600" y="1752600"/>
            <a:ext cx="342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Share of English-speaking employees in surveyed IT companies</a:t>
            </a:r>
            <a:endParaRPr lang="en-US" sz="1600" i="1" dirty="0">
              <a:solidFill>
                <a:srgbClr val="1F497D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3000" y="1779912"/>
            <a:ext cx="3352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Assessment of soft skill importance of job candidates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762000" y="4681488"/>
            <a:ext cx="19416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1200" b="1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Number of respondents: 28</a:t>
            </a:r>
            <a:endParaRPr lang="en-US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05600" y="4848061"/>
            <a:ext cx="19416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1200" b="1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Number of respondents: </a:t>
            </a:r>
            <a:r>
              <a:rPr lang="en-US" sz="1200" b="1" dirty="0" smtClean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29</a:t>
            </a:r>
            <a:endParaRPr lang="en-US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2658441588"/>
              </p:ext>
            </p:extLst>
          </p:nvPr>
        </p:nvGraphicFramePr>
        <p:xfrm>
          <a:off x="546768" y="2514600"/>
          <a:ext cx="4253832" cy="193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696999740"/>
              </p:ext>
            </p:extLst>
          </p:nvPr>
        </p:nvGraphicFramePr>
        <p:xfrm>
          <a:off x="5292031" y="2426049"/>
          <a:ext cx="3699569" cy="2623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3412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b="1" dirty="0"/>
              <a:t>Companies adjust their recruiting requirements and lower standards due to the lack of qualified candidates. 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358170609"/>
              </p:ext>
            </p:extLst>
          </p:nvPr>
        </p:nvGraphicFramePr>
        <p:xfrm>
          <a:off x="475994" y="1979603"/>
          <a:ext cx="8655974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352926" y="1498798"/>
            <a:ext cx="8763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Current company 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preference for different candidate skills and knowledge and other characteristics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7620000" y="5105400"/>
            <a:ext cx="19416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1200" b="1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Number of respondents: 28</a:t>
            </a:r>
            <a:endParaRPr lang="en-US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256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356351"/>
            <a:ext cx="2311400" cy="365125"/>
          </a:xfrm>
        </p:spPr>
        <p:txBody>
          <a:bodyPr/>
          <a:lstStyle/>
          <a:p>
            <a:fld id="{E7C6ABC6-CF60-4751-BF50-E4492DBCB70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2590800"/>
            <a:ext cx="8153400" cy="16002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/>
              <a:t>The university </a:t>
            </a:r>
            <a:r>
              <a:rPr lang="en-US" sz="2800" b="1" dirty="0"/>
              <a:t>degree is not a crucial decision factor in recruitment by companies, indicating the diminishing role and image of higher education in the sector </a:t>
            </a:r>
            <a:r>
              <a:rPr lang="en-US" sz="2800" b="1" dirty="0">
                <a:solidFill>
                  <a:srgbClr val="C00000"/>
                </a:solidFill>
              </a:rPr>
              <a:t>due to the insufficient quality of graduates</a:t>
            </a:r>
            <a:r>
              <a:rPr lang="en-US" sz="2800" b="1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11531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356351"/>
            <a:ext cx="2311400" cy="365125"/>
          </a:xfrm>
        </p:spPr>
        <p:txBody>
          <a:bodyPr/>
          <a:lstStyle/>
          <a:p>
            <a:fld id="{E7C6ABC6-CF60-4751-BF50-E4492DBCB70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2590800"/>
            <a:ext cx="8153400" cy="16002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C00000"/>
                </a:solidFill>
              </a:rPr>
              <a:t>Only 8% of surveyed companies </a:t>
            </a:r>
            <a:r>
              <a:rPr lang="en-US" sz="2800" b="1" dirty="0"/>
              <a:t>considered the university degree to be of high-level importance for the recruitment process.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11714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Currently, companies consider the Master’s degrees to have a limited benefit on top of knowledge gained through undergraduate studies.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28800" y="1600200"/>
            <a:ext cx="6400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The current structure of labor force in the sector by university degrees </a:t>
            </a:r>
            <a:endParaRPr lang="en-US" sz="1600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655569690"/>
              </p:ext>
            </p:extLst>
          </p:nvPr>
        </p:nvGraphicFramePr>
        <p:xfrm>
          <a:off x="1816768" y="2133600"/>
          <a:ext cx="6629400" cy="3837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99513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356351"/>
            <a:ext cx="2311400" cy="365125"/>
          </a:xfrm>
        </p:spPr>
        <p:txBody>
          <a:bodyPr/>
          <a:lstStyle/>
          <a:p>
            <a:fld id="{E7C6ABC6-CF60-4751-BF50-E4492DBCB70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2590800"/>
            <a:ext cx="8153400" cy="16002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/>
              <a:t>Ability to independently find relevant </a:t>
            </a:r>
            <a:r>
              <a:rPr lang="en-US" sz="2800" b="1" dirty="0" smtClean="0"/>
              <a:t>information, utilize </a:t>
            </a:r>
            <a:r>
              <a:rPr lang="en-US" sz="2800" b="1" dirty="0"/>
              <a:t>it is a critical </a:t>
            </a:r>
            <a:r>
              <a:rPr lang="en-US" sz="2800" b="1" dirty="0" smtClean="0"/>
              <a:t>requirement and </a:t>
            </a:r>
            <a:r>
              <a:rPr lang="en-US" sz="2800" b="1" dirty="0" smtClean="0">
                <a:solidFill>
                  <a:srgbClr val="C00000"/>
                </a:solidFill>
              </a:rPr>
              <a:t>self-educate</a:t>
            </a:r>
            <a:r>
              <a:rPr lang="en-US" sz="2800" b="1" dirty="0" smtClean="0"/>
              <a:t> is </a:t>
            </a:r>
            <a:r>
              <a:rPr lang="en-US" sz="2800" b="1" dirty="0"/>
              <a:t>currently missing in the majority of graduates.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603623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b="1" dirty="0"/>
              <a:t>The companies </a:t>
            </a:r>
            <a:r>
              <a:rPr lang="en-US" b="1" dirty="0" smtClean="0"/>
              <a:t>do not differentiate among the faculties </a:t>
            </a:r>
            <a:r>
              <a:rPr lang="en-US" b="1" dirty="0"/>
              <a:t>and major specializations of the higher education </a:t>
            </a:r>
            <a:r>
              <a:rPr lang="en-US" b="1" dirty="0" smtClean="0"/>
              <a:t>institutions.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81200" y="1828800"/>
            <a:ext cx="6477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Companies' preference for the major or discipline of graduates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6934200" y="5275849"/>
            <a:ext cx="19416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1200" b="1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Number of respondents: </a:t>
            </a:r>
            <a:r>
              <a:rPr lang="en-US" sz="1200" b="1" dirty="0" smtClean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29</a:t>
            </a:r>
            <a:endParaRPr lang="en-US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1054281854"/>
              </p:ext>
            </p:extLst>
          </p:nvPr>
        </p:nvGraphicFramePr>
        <p:xfrm>
          <a:off x="1828800" y="2286000"/>
          <a:ext cx="5867400" cy="2865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43050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b="1" dirty="0"/>
              <a:t>About 34% of the respondent companies expressed no preference in hiring graduates from particular university</a:t>
            </a:r>
            <a:r>
              <a:rPr lang="en-US" b="1" dirty="0" smtClean="0"/>
              <a:t>.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245384575"/>
              </p:ext>
            </p:extLst>
          </p:nvPr>
        </p:nvGraphicFramePr>
        <p:xfrm>
          <a:off x="2286000" y="2057401"/>
          <a:ext cx="4952999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2209800" y="1600200"/>
            <a:ext cx="6934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Company preference for recruiting from Armenian universities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6781800" y="5484396"/>
            <a:ext cx="19416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1200" b="1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Number of respondents: </a:t>
            </a:r>
            <a:r>
              <a:rPr lang="en-US" sz="1200" b="1" dirty="0" smtClean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28</a:t>
            </a:r>
            <a:endParaRPr lang="en-US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5491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590800" y="3300414"/>
            <a:ext cx="6855867" cy="150018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Supply side analysis of skills gap in Armenian IT and High Technology sector </a:t>
            </a:r>
            <a:endParaRPr lang="en-US" dirty="0"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AD43-22E1-4EE6-AC87-6E9B913E543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98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b="1" dirty="0"/>
              <a:t>The higher education system in Armenia lacks the competitive dynamism and efficiency.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3400" y="1520648"/>
            <a:ext cx="8686800" cy="4365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Despite </a:t>
            </a:r>
            <a:r>
              <a:rPr lang="en-US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the existence of 63 public and private </a:t>
            </a:r>
            <a:r>
              <a:rPr lang="en-US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players, the sector lacks an efficient competitive environment:</a:t>
            </a: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State </a:t>
            </a:r>
            <a:r>
              <a:rPr lang="en-US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universities are privileged - providing substantial tuition subsidies and exemptions from army service for students. </a:t>
            </a: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Armenia </a:t>
            </a:r>
            <a:r>
              <a:rPr lang="en-US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is not big enough to afford several universities competing in each discipline so a few have become monopoly providers of education in certain disciplines. </a:t>
            </a: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Five </a:t>
            </a:r>
            <a:r>
              <a:rPr lang="en-US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universities dominate the sector by virtue of their scale of enrollment. </a:t>
            </a:r>
            <a:endParaRPr lang="en-US" dirty="0" smtClean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Armenian </a:t>
            </a:r>
            <a:r>
              <a:rPr lang="en-US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higher educational institutions do not track their performances by international rankings, </a:t>
            </a:r>
            <a:r>
              <a:rPr lang="en-US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statistics on the career development of the </a:t>
            </a:r>
            <a:r>
              <a:rPr lang="en-US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graduates, etc. </a:t>
            </a: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minimal connection with the global education market means the local market is a captive </a:t>
            </a:r>
            <a:r>
              <a:rPr lang="en-US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one.</a:t>
            </a:r>
            <a:endParaRPr lang="en-US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331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b="1" dirty="0"/>
              <a:t>The quest to join European Higher Education Area pressures Armenia to reform, but the pace is still unsatisfactory </a:t>
            </a:r>
            <a:endParaRPr lang="en-US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770701815"/>
              </p:ext>
            </p:extLst>
          </p:nvPr>
        </p:nvGraphicFramePr>
        <p:xfrm>
          <a:off x="342900" y="3910543"/>
          <a:ext cx="9029700" cy="2810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1516108026"/>
              </p:ext>
            </p:extLst>
          </p:nvPr>
        </p:nvGraphicFramePr>
        <p:xfrm>
          <a:off x="381000" y="1179986"/>
          <a:ext cx="8839200" cy="2810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/>
          <p:nvPr/>
        </p:nvSpPr>
        <p:spPr>
          <a:xfrm>
            <a:off x="838200" y="1219200"/>
            <a:ext cx="7086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WEF ranking on the Quality of Educational System, 2013-2014, Score, out of 7</a:t>
            </a:r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895350" y="3962400"/>
            <a:ext cx="79629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WEF ranking on the Quality of Math and Science Education, 2013-2014, Score, out of 7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56771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381000" y="76200"/>
            <a:ext cx="8991600" cy="990599"/>
          </a:xfrm>
        </p:spPr>
        <p:txBody>
          <a:bodyPr/>
          <a:lstStyle/>
          <a:p>
            <a:r>
              <a:rPr lang="en-US" b="1" dirty="0" smtClean="0"/>
              <a:t>The list of most significant higher education institutions that provide IT and Engineering specializations comprise 5 universities.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81200" y="1722783"/>
            <a:ext cx="54473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cap="all" dirty="0"/>
              <a:t>State Engineering University of Armenia (SEUA)</a:t>
            </a:r>
            <a:endParaRPr lang="en-US" b="1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44362" y="2391890"/>
            <a:ext cx="3448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cap="all" dirty="0"/>
              <a:t>Yerevan State University (YSU)</a:t>
            </a:r>
            <a:endParaRPr lang="en-US" b="1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45819" y="3039538"/>
            <a:ext cx="511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cap="all" dirty="0"/>
              <a:t>Russian-Armenian (Slavonic) University (RAU)</a:t>
            </a:r>
            <a:endParaRPr lang="en-US" b="1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00297" y="3708645"/>
            <a:ext cx="4359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cap="all" dirty="0"/>
              <a:t>American University of Armenia (AUA)</a:t>
            </a:r>
            <a:endParaRPr lang="en-US" b="1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12213" y="4377752"/>
            <a:ext cx="39101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cap="all" dirty="0"/>
              <a:t>European Regional Academy (ERA)</a:t>
            </a:r>
            <a:endParaRPr lang="en-US" b="1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2439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b="1" dirty="0"/>
              <a:t>For the last 4 years there </a:t>
            </a:r>
            <a:r>
              <a:rPr lang="en-US" b="1" dirty="0" smtClean="0"/>
              <a:t>was no </a:t>
            </a:r>
            <a:r>
              <a:rPr lang="en-US" b="1" dirty="0"/>
              <a:t>shortage in number of graduates enrolled in IT-related faculties</a:t>
            </a:r>
            <a:r>
              <a:rPr lang="en-US" b="1" dirty="0" smtClean="0"/>
              <a:t>.</a:t>
            </a:r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171424913"/>
              </p:ext>
            </p:extLst>
          </p:nvPr>
        </p:nvGraphicFramePr>
        <p:xfrm>
          <a:off x="1624011" y="1844675"/>
          <a:ext cx="6034089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2057400" y="1524000"/>
            <a:ext cx="4011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Number of IT-related students and graduates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734968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Provided </a:t>
            </a:r>
            <a:r>
              <a:rPr lang="en-US" b="1" dirty="0"/>
              <a:t>the same tendency of faculty choice, the number of IT graduates will decrease starting from 2014/15 until 2022, with a slight recovery in 2016-2017</a:t>
            </a:r>
            <a:r>
              <a:rPr lang="en-US" b="1" dirty="0" smtClean="0"/>
              <a:t>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320800" y="1573796"/>
            <a:ext cx="6934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Estimated number of graduates from IT-related faculties, 2013/14-2015/16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6934200" y="4956802"/>
            <a:ext cx="2438400" cy="8925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400" b="1" dirty="0" smtClean="0"/>
              <a:t>Assumption</a:t>
            </a:r>
          </a:p>
          <a:p>
            <a:pPr>
              <a:spcBef>
                <a:spcPts val="1200"/>
              </a:spcBef>
            </a:pPr>
            <a:r>
              <a:rPr lang="en-US" sz="1400" dirty="0" smtClean="0"/>
              <a:t>95% of currently enrolled students will graduate.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81000" y="2288400"/>
            <a:ext cx="9067800" cy="2252245"/>
            <a:chOff x="685800" y="2295692"/>
            <a:chExt cx="9067800" cy="2252245"/>
          </a:xfrm>
        </p:grpSpPr>
        <p:graphicFrame>
          <p:nvGraphicFramePr>
            <p:cNvPr id="7" name="Chart 6"/>
            <p:cNvGraphicFramePr/>
            <p:nvPr>
              <p:extLst>
                <p:ext uri="{D42A27DB-BD31-4B8C-83A1-F6EECF244321}">
                  <p14:modId xmlns:p14="http://schemas.microsoft.com/office/powerpoint/2010/main" val="2119979720"/>
                </p:ext>
              </p:extLst>
            </p:nvPr>
          </p:nvGraphicFramePr>
          <p:xfrm>
            <a:off x="685800" y="2295692"/>
            <a:ext cx="8382000" cy="22522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0" name="TextBox 9"/>
            <p:cNvSpPr txBox="1"/>
            <p:nvPr/>
          </p:nvSpPr>
          <p:spPr>
            <a:xfrm>
              <a:off x="7099300" y="2880578"/>
              <a:ext cx="2654300" cy="110799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US" sz="1400" dirty="0" smtClean="0"/>
                <a:t>Graduates in IT-related specializations</a:t>
              </a:r>
            </a:p>
            <a:p>
              <a:pPr>
                <a:spcBef>
                  <a:spcPts val="1200"/>
                </a:spcBef>
              </a:pPr>
              <a:r>
                <a:rPr lang="en-US" sz="1400" dirty="0" smtClean="0"/>
                <a:t>Number of IT specialists required (base scenario)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55351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251460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In 2018/19 and 2019/20 </a:t>
            </a:r>
            <a:r>
              <a:rPr lang="en-US" sz="24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the number of the graduates is again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expected to diminish </a:t>
            </a:r>
            <a:r>
              <a:rPr lang="en-US" sz="24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due to the recent military reform owing to which males are bound to have a 2-year military service deferring their higher education.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095461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b="1" dirty="0"/>
              <a:t>Currently, there is </a:t>
            </a:r>
            <a:r>
              <a:rPr lang="en-US" b="1" dirty="0" smtClean="0"/>
              <a:t>a </a:t>
            </a:r>
            <a:r>
              <a:rPr lang="en-US" b="1" dirty="0"/>
              <a:t>shortage of graduates in quantitative terms “produced” by the local higher education system, particularly, for the sector of IT and Engineering. 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892847"/>
              </p:ext>
            </p:extLst>
          </p:nvPr>
        </p:nvGraphicFramePr>
        <p:xfrm>
          <a:off x="571499" y="1557754"/>
          <a:ext cx="8610602" cy="4832347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984582"/>
                <a:gridCol w="1325204"/>
                <a:gridCol w="1325204"/>
                <a:gridCol w="1325204"/>
                <a:gridCol w="1325204"/>
                <a:gridCol w="1325204"/>
              </a:tblGrid>
              <a:tr h="57350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cap="all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cap="all">
                          <a:effectLst/>
                        </a:rPr>
                        <a:t>YSU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cap="all">
                          <a:effectLst/>
                        </a:rPr>
                        <a:t>SEUA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cap="all">
                          <a:effectLst/>
                        </a:rPr>
                        <a:t>AUA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cap="all">
                          <a:effectLst/>
                        </a:rPr>
                        <a:t>RAU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cap="all" dirty="0">
                          <a:effectLst/>
                        </a:rPr>
                        <a:t>ERA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7350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cap="all">
                          <a:effectLst/>
                        </a:rPr>
                        <a:t>IT students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670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1,650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98240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cap="all">
                          <a:effectLst/>
                        </a:rPr>
                        <a:t>Engineering students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1,390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1,730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7350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cap="all">
                          <a:effectLst/>
                        </a:rPr>
                        <a:t>Total students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2,060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3,380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7350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cap="all">
                          <a:effectLst/>
                        </a:rPr>
                        <a:t>IT graduates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460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8240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cap="all">
                          <a:effectLst/>
                        </a:rPr>
                        <a:t>Engineering graduates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480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640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7350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cap="all" dirty="0">
                          <a:effectLst/>
                        </a:rPr>
                        <a:t>Total graduates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670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1,100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40226" y="1219200"/>
            <a:ext cx="78867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Number of IT and Engineering students and graduates in the universities, 2013/2014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094103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b="1" dirty="0"/>
              <a:t>There is no quantity shortage of teaching staff in IT-related faculties in Armenian universities</a:t>
            </a:r>
            <a:r>
              <a:rPr lang="en-US" b="1" dirty="0" smtClean="0"/>
              <a:t>.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531644690"/>
              </p:ext>
            </p:extLst>
          </p:nvPr>
        </p:nvGraphicFramePr>
        <p:xfrm>
          <a:off x="1828800" y="2057400"/>
          <a:ext cx="6948488" cy="3171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2209800" y="1447800"/>
            <a:ext cx="6248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Number of teaching staff in universities by IT and Engineering specializations, 2013/2014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3405781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b="1" dirty="0"/>
              <a:t>The average student-teacher ratios </a:t>
            </a:r>
            <a:r>
              <a:rPr lang="en-US" b="1" dirty="0" smtClean="0"/>
              <a:t>in </a:t>
            </a:r>
            <a:r>
              <a:rPr lang="en-US" b="1" dirty="0"/>
              <a:t>Armenian universities are quite low compared to </a:t>
            </a:r>
            <a:r>
              <a:rPr lang="en-US" b="1" dirty="0" smtClean="0"/>
              <a:t>international </a:t>
            </a:r>
            <a:r>
              <a:rPr lang="en-US" b="1" dirty="0"/>
              <a:t>standards, </a:t>
            </a:r>
            <a:r>
              <a:rPr lang="en-US" b="1" dirty="0" smtClean="0"/>
              <a:t>but teaching stuff is gradually aging. </a:t>
            </a:r>
            <a:endParaRPr lang="en-US" b="1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18" y="1595119"/>
            <a:ext cx="7363395" cy="301371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028700" y="1256565"/>
            <a:ext cx="7696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Student-to-faculty ratio in local and Western Universities, 2014</a:t>
            </a:r>
            <a:endParaRPr lang="en-US" sz="16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33690"/>
              </p:ext>
            </p:extLst>
          </p:nvPr>
        </p:nvGraphicFramePr>
        <p:xfrm>
          <a:off x="1219200" y="5308283"/>
          <a:ext cx="6934198" cy="1048068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134687"/>
                <a:gridCol w="1189568"/>
                <a:gridCol w="1208108"/>
                <a:gridCol w="1133945"/>
                <a:gridCol w="1133945"/>
                <a:gridCol w="1133945"/>
              </a:tblGrid>
              <a:tr h="4384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cap="all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cap="all">
                          <a:effectLst/>
                        </a:rPr>
                        <a:t>YSU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cap="all">
                          <a:effectLst/>
                        </a:rPr>
                        <a:t>SEUA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cap="all">
                          <a:effectLst/>
                        </a:rPr>
                        <a:t>AUA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cap="all">
                          <a:effectLst/>
                        </a:rPr>
                        <a:t>RAU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cap="all" dirty="0">
                          <a:effectLst/>
                        </a:rPr>
                        <a:t>ERA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384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cap="all" dirty="0">
                          <a:effectLst/>
                        </a:rPr>
                        <a:t>Average age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~45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~40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193798" y="4854576"/>
            <a:ext cx="39667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Average age of the university lecturers, 2014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261199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52600" y="1905000"/>
            <a:ext cx="67056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There is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no set process</a:t>
            </a:r>
            <a:r>
              <a:rPr lang="en-US" sz="24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between universities and companies in terms of organizing internship projects for students, yet there are discussions to make the internships of students an efficient link between the platforms.</a:t>
            </a:r>
            <a:endParaRPr lang="en-US" sz="24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4846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2362200"/>
            <a:ext cx="6553200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Career centers </a:t>
            </a:r>
            <a:r>
              <a:rPr lang="en-US" sz="24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can also serve as a link between universities and the private sector. However, these currently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do not operate efficiently </a:t>
            </a:r>
            <a:r>
              <a:rPr lang="en-US" sz="24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and are in their infancy stage. </a:t>
            </a:r>
            <a:endParaRPr lang="en-US" sz="2400" b="1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0963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IT training center services have significant demand from both the students and junior level working professionals. 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014834"/>
              </p:ext>
            </p:extLst>
          </p:nvPr>
        </p:nvGraphicFramePr>
        <p:xfrm>
          <a:off x="381000" y="1767438"/>
          <a:ext cx="9144000" cy="4565467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285510"/>
                <a:gridCol w="2110456"/>
                <a:gridCol w="2288445"/>
                <a:gridCol w="2459589"/>
              </a:tblGrid>
              <a:tr h="62048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>
                          <a:effectLst/>
                        </a:rPr>
                        <a:t>Microsoft Innovation Center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>
                          <a:effectLst/>
                        </a:rPr>
                        <a:t>Armenian-Indian IT Excellence Center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 dirty="0" smtClean="0">
                          <a:effectLst/>
                        </a:rPr>
                        <a:t>MLAB </a:t>
                      </a:r>
                      <a:r>
                        <a:rPr lang="en-US" sz="1400" cap="all" dirty="0">
                          <a:effectLst/>
                        </a:rPr>
                        <a:t>ECA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1024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 dirty="0">
                          <a:effectLst/>
                        </a:rPr>
                        <a:t>Technical courses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Available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Available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Available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</a:tr>
              <a:tr h="62048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>
                          <a:effectLst/>
                        </a:rPr>
                        <a:t>Non-technical development courses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Available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Available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Available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</a:tr>
              <a:tr h="93072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>
                          <a:effectLst/>
                        </a:rPr>
                        <a:t>Prerequisites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Basic knowledge and algorithmic thinking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 requirements for beginners, minimum test score/ knowledge for advanced stages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Basic programming knowledge required for transferring to mobile programming platforms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</a:tr>
              <a:tr h="62048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 dirty="0">
                          <a:effectLst/>
                        </a:rPr>
                        <a:t>Annual number of graduates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~1,000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~500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~300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</a:tr>
              <a:tr h="31024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>
                          <a:effectLst/>
                        </a:rPr>
                        <a:t>Number of instructors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~50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</a:tr>
              <a:tr h="31024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>
                          <a:effectLst/>
                        </a:rPr>
                        <a:t>Average age of instructors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~27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~40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~33-35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</a:tr>
              <a:tr h="31024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>
                          <a:effectLst/>
                        </a:rPr>
                        <a:t>Internship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Available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 available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 available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</a:tr>
              <a:tr h="31024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 dirty="0">
                          <a:effectLst/>
                        </a:rPr>
                        <a:t>Employability rate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80%-90%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N/A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90%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381000" y="1295400"/>
            <a:ext cx="5562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Characteristics and indicators training centers in Armenia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6765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Engineering educational </a:t>
            </a:r>
            <a:r>
              <a:rPr lang="en-US" b="1" dirty="0" smtClean="0"/>
              <a:t>centers prepare </a:t>
            </a:r>
            <a:r>
              <a:rPr lang="en-US" b="1" dirty="0"/>
              <a:t>specialists that meet international quality standards and are almost 100% employed. 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305625"/>
              </p:ext>
            </p:extLst>
          </p:nvPr>
        </p:nvGraphicFramePr>
        <p:xfrm>
          <a:off x="685800" y="1676400"/>
          <a:ext cx="8381999" cy="4679952"/>
        </p:xfrm>
        <a:graphic>
          <a:graphicData uri="http://schemas.openxmlformats.org/drawingml/2006/table">
            <a:tbl>
              <a:tblPr firstCol="1" bandRow="1">
                <a:tableStyleId>{8EC20E35-A176-4012-BC5E-935CFFF8708E}</a:tableStyleId>
              </a:tblPr>
              <a:tblGrid>
                <a:gridCol w="2253418"/>
                <a:gridCol w="2903012"/>
                <a:gridCol w="3225569"/>
              </a:tblGrid>
              <a:tr h="67256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all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all" dirty="0">
                          <a:solidFill>
                            <a:schemeClr val="bg1"/>
                          </a:solidFill>
                          <a:effectLst/>
                        </a:rPr>
                        <a:t>Instigate Training Center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all" dirty="0">
                          <a:solidFill>
                            <a:schemeClr val="bg1"/>
                          </a:solidFill>
                          <a:effectLst/>
                        </a:rPr>
                        <a:t>Synopsys Armenia Educational Department 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0826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 dirty="0">
                          <a:effectLst/>
                        </a:rPr>
                        <a:t>Technical courses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Available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Available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1652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>
                          <a:effectLst/>
                        </a:rPr>
                        <a:t>Non-technical development courses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Not available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Available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2478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>
                          <a:effectLst/>
                        </a:rPr>
                        <a:t>Prerequisites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Capacity to solve technical problems, basic mathematical knowledge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Strong technical knowledge and algorithmic thinking. Strong knowledge of all technical fundamentals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1652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>
                          <a:effectLst/>
                        </a:rPr>
                        <a:t>Annual number of graduates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~50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~80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826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>
                          <a:effectLst/>
                        </a:rPr>
                        <a:t>Number of instructors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1652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>
                          <a:effectLst/>
                        </a:rPr>
                        <a:t>Average age of instructors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~30-35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826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>
                          <a:effectLst/>
                        </a:rPr>
                        <a:t>Internship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Involvement in company projects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Involvement in company projects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826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 dirty="0">
                          <a:effectLst/>
                        </a:rPr>
                        <a:t>Employability rate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100%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100%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52010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43000" y="2133600"/>
            <a:ext cx="7239000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There is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total absence </a:t>
            </a:r>
            <a:r>
              <a:rPr lang="en-US" sz="24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of professional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off-job training program for senior developers </a:t>
            </a:r>
            <a:r>
              <a:rPr lang="en-US" sz="24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on the market, so the companies have no alternative but to provide on-the-job training.</a:t>
            </a:r>
            <a:endParaRPr lang="en-US" sz="24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5913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SUMMARY AND HIGH LEVEL RECOMMENDATIONS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AD43-22E1-4EE6-AC87-6E9B913E543C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1730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/>
              <a:t>Only 45% of the graduates consider employment in the sector, thus, creating a quantitative imbalance of workforce. </a:t>
            </a:r>
          </a:p>
        </p:txBody>
      </p:sp>
      <p:sp>
        <p:nvSpPr>
          <p:cNvPr id="5" name="Right Arrow 4"/>
          <p:cNvSpPr/>
          <p:nvPr/>
        </p:nvSpPr>
        <p:spPr>
          <a:xfrm>
            <a:off x="990600" y="2577782"/>
            <a:ext cx="3652837" cy="76962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600"/>
              </a:spcBef>
              <a:spcAft>
                <a:spcPts val="600"/>
              </a:spcAft>
            </a:pPr>
            <a:r>
              <a:rPr lang="en-US" sz="2000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~</a:t>
            </a:r>
            <a:r>
              <a:rPr lang="en-US" sz="2000">
                <a:solidFill>
                  <a:srgbClr val="FFFFFF"/>
                </a:solidFill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450</a:t>
            </a:r>
            <a:r>
              <a:rPr lang="en-US" sz="2000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 graduates</a:t>
            </a:r>
          </a:p>
        </p:txBody>
      </p:sp>
      <p:sp>
        <p:nvSpPr>
          <p:cNvPr id="6" name="Left Arrow 5"/>
          <p:cNvSpPr/>
          <p:nvPr/>
        </p:nvSpPr>
        <p:spPr>
          <a:xfrm>
            <a:off x="5167312" y="2563812"/>
            <a:ext cx="3900488" cy="786765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~2,000 new specialists demanded</a:t>
            </a:r>
          </a:p>
        </p:txBody>
      </p:sp>
      <p:sp>
        <p:nvSpPr>
          <p:cNvPr id="7" name="Left Brace 6"/>
          <p:cNvSpPr/>
          <p:nvPr/>
        </p:nvSpPr>
        <p:spPr>
          <a:xfrm rot="16200000">
            <a:off x="4932045" y="-609919"/>
            <a:ext cx="194310" cy="8077200"/>
          </a:xfrm>
          <a:prstGeom prst="leftBrac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352800" y="3792189"/>
            <a:ext cx="3746499" cy="3524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IT and High technology sector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876300" y="4818601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Whereas, the </a:t>
            </a:r>
            <a:r>
              <a:rPr lang="en-US" dirty="0"/>
              <a:t>number of graduates with IT specializations annually about coincides with the annual new demand in the overall market</a:t>
            </a:r>
          </a:p>
        </p:txBody>
      </p:sp>
    </p:spTree>
    <p:extLst>
      <p:ext uri="{BB962C8B-B14F-4D97-AF65-F5344CB8AC3E}">
        <p14:creationId xmlns:p14="http://schemas.microsoft.com/office/powerpoint/2010/main" val="28233066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b="1" dirty="0" smtClean="0"/>
              <a:t>Due </a:t>
            </a:r>
            <a:r>
              <a:rPr lang="en-US" b="1" dirty="0"/>
              <a:t>to the </a:t>
            </a:r>
            <a:r>
              <a:rPr lang="en-US" b="1" dirty="0" smtClean="0"/>
              <a:t>fast growing industry </a:t>
            </a:r>
            <a:r>
              <a:rPr lang="en-US" b="1" dirty="0"/>
              <a:t>dynamics there is also a </a:t>
            </a:r>
            <a:r>
              <a:rPr lang="en-US" b="1" dirty="0">
                <a:solidFill>
                  <a:srgbClr val="C00000"/>
                </a:solidFill>
              </a:rPr>
              <a:t>qualitative</a:t>
            </a:r>
            <a:r>
              <a:rPr lang="en-US" b="1" dirty="0"/>
              <a:t> skills gap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381000" y="1530043"/>
            <a:ext cx="8915400" cy="4343400"/>
          </a:xfrm>
        </p:spPr>
        <p:txBody>
          <a:bodyPr>
            <a:noAutofit/>
          </a:bodyPr>
          <a:lstStyle/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Teaching programs are not fit for the private sector </a:t>
            </a:r>
            <a:r>
              <a:rPr lang="en-US" sz="1800" dirty="0" smtClean="0">
                <a:solidFill>
                  <a:schemeClr val="tx1"/>
                </a:solidFill>
              </a:rPr>
              <a:t>standards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No effective links between university and private sector </a:t>
            </a:r>
            <a:endParaRPr lang="en-US" sz="1800" dirty="0" smtClean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Professional standards in teaching staff is low and there is no motivation to requalify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800" dirty="0" smtClean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</a:rPr>
              <a:t>Teaching </a:t>
            </a:r>
            <a:r>
              <a:rPr lang="en-US" sz="1800" dirty="0">
                <a:solidFill>
                  <a:schemeClr val="tx1"/>
                </a:solidFill>
              </a:rPr>
              <a:t>staff is </a:t>
            </a:r>
            <a:r>
              <a:rPr lang="en-US" sz="1800" dirty="0" smtClean="0">
                <a:solidFill>
                  <a:schemeClr val="tx1"/>
                </a:solidFill>
              </a:rPr>
              <a:t>aging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The university programs do not accentuate </a:t>
            </a:r>
            <a:r>
              <a:rPr lang="en-US" sz="1800" dirty="0" smtClean="0">
                <a:solidFill>
                  <a:schemeClr val="tx1"/>
                </a:solidFill>
              </a:rPr>
              <a:t>self-development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The university degree program is too long in comparison with the industry dynamics </a:t>
            </a:r>
            <a:endParaRPr lang="en-US" sz="1800" dirty="0" smtClean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</a:rPr>
              <a:t>Not sufficient number of high-level </a:t>
            </a:r>
            <a:r>
              <a:rPr lang="en-US" sz="1800" dirty="0">
                <a:solidFill>
                  <a:schemeClr val="tx1"/>
                </a:solidFill>
              </a:rPr>
              <a:t>training programs for base and senior level specialists to requalify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1982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High-level </a:t>
            </a:r>
            <a:r>
              <a:rPr lang="en-US" b="1" dirty="0" smtClean="0">
                <a:solidFill>
                  <a:srgbClr val="C00000"/>
                </a:solidFill>
              </a:rPr>
              <a:t>SHORT-TERM</a:t>
            </a:r>
            <a:r>
              <a:rPr lang="en-US" b="1" dirty="0" smtClean="0"/>
              <a:t> recommendations and key points for policy makers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381000" y="1752600"/>
            <a:ext cx="9001246" cy="2590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A new university curriculum should be developed together with the private sector 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The quota of government funded students should be increased for IT specializations </a:t>
            </a:r>
            <a:endParaRPr lang="en-US" sz="20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</a:rPr>
              <a:t>The </a:t>
            </a:r>
            <a:r>
              <a:rPr lang="en-US" sz="2000" dirty="0">
                <a:solidFill>
                  <a:schemeClr val="tx1"/>
                </a:solidFill>
              </a:rPr>
              <a:t>link between the universities and private sector should be strengthened through transforming the role of mandatory internship/apprenticeship programs. 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More young professionals </a:t>
            </a:r>
            <a:r>
              <a:rPr lang="en-US" sz="2000" dirty="0" smtClean="0">
                <a:solidFill>
                  <a:schemeClr val="tx1"/>
                </a:solidFill>
              </a:rPr>
              <a:t>should </a:t>
            </a:r>
            <a:r>
              <a:rPr lang="en-US" sz="2000" dirty="0">
                <a:solidFill>
                  <a:schemeClr val="tx1"/>
                </a:solidFill>
              </a:rPr>
              <a:t>be encouraged to teach </a:t>
            </a:r>
            <a:r>
              <a:rPr lang="en-US" sz="2000" dirty="0" smtClean="0">
                <a:solidFill>
                  <a:schemeClr val="tx1"/>
                </a:solidFill>
              </a:rPr>
              <a:t>to inject the </a:t>
            </a:r>
            <a:r>
              <a:rPr lang="en-US" sz="2000" dirty="0">
                <a:solidFill>
                  <a:schemeClr val="tx1"/>
                </a:solidFill>
              </a:rPr>
              <a:t>practical </a:t>
            </a:r>
            <a:r>
              <a:rPr lang="en-US" sz="2000" dirty="0" smtClean="0">
                <a:solidFill>
                  <a:schemeClr val="tx1"/>
                </a:solidFill>
              </a:rPr>
              <a:t>skills. 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413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High-level </a:t>
            </a:r>
            <a:r>
              <a:rPr lang="en-US" b="1" dirty="0" smtClean="0">
                <a:solidFill>
                  <a:srgbClr val="C00000"/>
                </a:solidFill>
              </a:rPr>
              <a:t>SHORT-TERM</a:t>
            </a:r>
            <a:r>
              <a:rPr lang="en-US" b="1" dirty="0" smtClean="0"/>
              <a:t> recommendations and key points for policy makers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381000" y="1752600"/>
            <a:ext cx="9001246" cy="3276600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rabicPeriod" startAt="5"/>
            </a:pPr>
            <a:r>
              <a:rPr lang="en-US" sz="2000" dirty="0">
                <a:solidFill>
                  <a:schemeClr val="tx1"/>
                </a:solidFill>
              </a:rPr>
              <a:t>The need in base and senior level specialists can be satisfied via creation of special training programs. 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+mj-lt"/>
              <a:buAutoNum type="arabicPeriod" startAt="5"/>
            </a:pPr>
            <a:r>
              <a:rPr lang="en-US" sz="2000" dirty="0">
                <a:solidFill>
                  <a:schemeClr val="tx1"/>
                </a:solidFill>
              </a:rPr>
              <a:t>Co-financing schemes for workforce development by means of training centers creation can help smaller companies to close the skill gap.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+mj-lt"/>
              <a:buAutoNum type="arabicPeriod" startAt="5"/>
            </a:pPr>
            <a:r>
              <a:rPr lang="en-US" sz="2000" dirty="0">
                <a:solidFill>
                  <a:schemeClr val="tx1"/>
                </a:solidFill>
              </a:rPr>
              <a:t>Widespread and targeted communication campaigns shall be organized to highlight the prospects and strong market demand for the engineering profession. </a:t>
            </a:r>
          </a:p>
          <a:p>
            <a:pPr marL="0" indent="0">
              <a:lnSpc>
                <a:spcPct val="150000"/>
              </a:lnSpc>
              <a:buClr>
                <a:srgbClr val="C00000"/>
              </a:buClr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3494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b="1" dirty="0"/>
              <a:t>High-level </a:t>
            </a:r>
            <a:r>
              <a:rPr lang="en-US" b="1" dirty="0">
                <a:solidFill>
                  <a:srgbClr val="C00000"/>
                </a:solidFill>
              </a:rPr>
              <a:t>LONG</a:t>
            </a:r>
            <a:r>
              <a:rPr lang="en-US" b="1" dirty="0" smtClean="0">
                <a:solidFill>
                  <a:srgbClr val="C00000"/>
                </a:solidFill>
              </a:rPr>
              <a:t>-TERM</a:t>
            </a:r>
            <a:r>
              <a:rPr lang="en-US" b="1" dirty="0" smtClean="0"/>
              <a:t> </a:t>
            </a:r>
            <a:r>
              <a:rPr lang="en-US" b="1" dirty="0"/>
              <a:t>recommendations and key points for policy </a:t>
            </a:r>
            <a:r>
              <a:rPr lang="en-US" b="1" dirty="0" smtClean="0"/>
              <a:t>makers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The fundamental reshape of the IT education is recommended to start with the intervention at schools. 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Simultaneously, the university funding needs considerable increase as well as diversification through research grants and endowment foundations.  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The number of university-based laboratories, which are established with the help of multinationals, should be scaled up. 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Creating an alternative program to prepare software programmers in less than 4 years will help increase the supply of labor in the medium </a:t>
            </a:r>
            <a:r>
              <a:rPr lang="en-US" sz="2000" dirty="0" smtClean="0">
                <a:solidFill>
                  <a:schemeClr val="tx1"/>
                </a:solidFill>
              </a:rPr>
              <a:t>term.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6859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b="1" dirty="0"/>
              <a:t>High-level </a:t>
            </a:r>
            <a:r>
              <a:rPr lang="en-US" b="1" dirty="0">
                <a:solidFill>
                  <a:srgbClr val="C00000"/>
                </a:solidFill>
              </a:rPr>
              <a:t>LONG</a:t>
            </a:r>
            <a:r>
              <a:rPr lang="en-US" b="1" dirty="0" smtClean="0">
                <a:solidFill>
                  <a:srgbClr val="C00000"/>
                </a:solidFill>
              </a:rPr>
              <a:t>-TERM</a:t>
            </a:r>
            <a:r>
              <a:rPr lang="en-US" b="1" dirty="0" smtClean="0"/>
              <a:t> </a:t>
            </a:r>
            <a:r>
              <a:rPr lang="en-US" b="1" dirty="0"/>
              <a:t>recommendations and key points for policy </a:t>
            </a:r>
            <a:r>
              <a:rPr lang="en-US" b="1" dirty="0" smtClean="0"/>
              <a:t>makers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rabicPeriod" startAt="5"/>
            </a:pPr>
            <a:r>
              <a:rPr lang="en-US" sz="2000" dirty="0" smtClean="0">
                <a:solidFill>
                  <a:schemeClr val="tx1"/>
                </a:solidFill>
              </a:rPr>
              <a:t>The </a:t>
            </a:r>
            <a:r>
              <a:rPr lang="en-US" sz="2000" dirty="0">
                <a:solidFill>
                  <a:schemeClr val="tx1"/>
                </a:solidFill>
              </a:rPr>
              <a:t>universities should transform their career centers into modern support mechanism for their graduates. 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rabicPeriod" startAt="5"/>
            </a:pPr>
            <a:r>
              <a:rPr lang="en-US" sz="2000" dirty="0">
                <a:solidFill>
                  <a:schemeClr val="tx1"/>
                </a:solidFill>
              </a:rPr>
              <a:t>If Armenia aspires to transition from outsourcing, development center destination to one of innovation centers functioning under entrepreneurship model, it has to integrate fundamental, hard-core research into its university system. 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rabicPeriod" startAt="5"/>
            </a:pPr>
            <a:r>
              <a:rPr lang="en-US" sz="2000" dirty="0">
                <a:solidFill>
                  <a:schemeClr val="tx1"/>
                </a:solidFill>
              </a:rPr>
              <a:t>High tech accelerators can become the new type of schools for entrepreneurs. 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rabicPeriod" startAt="5"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545981"/>
      </p:ext>
    </p:extLst>
  </p:cSld>
  <p:clrMapOvr>
    <a:masterClrMapping/>
  </p:clrMapOvr>
</p:sld>
</file>

<file path=ppt/theme/theme1.xml><?xml version="1.0" encoding="utf-8"?>
<a:theme xmlns:a="http://schemas.openxmlformats.org/drawingml/2006/main" name="EV report template201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6350">
          <a:solidFill>
            <a:schemeClr val="bg1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solidFill>
              <a:schemeClr val="tx1"/>
            </a:solidFill>
            <a:latin typeface="Calibri" panose="020F05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31775" indent="-231775">
          <a:spcBef>
            <a:spcPts val="1200"/>
          </a:spcBef>
          <a:buFont typeface="Arial" pitchFamily="34" charset="0"/>
          <a:buChar char="•"/>
          <a:defRPr sz="16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E5683E82EC934D9D6E2B15CC7117D1" ma:contentTypeVersion="3" ma:contentTypeDescription="Create a new document." ma:contentTypeScope="" ma:versionID="91e8f092d1834734678cc4c450c599f5">
  <xsd:schema xmlns:xsd="http://www.w3.org/2001/XMLSchema" xmlns:xs="http://www.w3.org/2001/XMLSchema" xmlns:p="http://schemas.microsoft.com/office/2006/metadata/properties" xmlns:ns2="2d8ab68c-6a8a-4d7d-99e6-69b9af1b8528" targetNamespace="http://schemas.microsoft.com/office/2006/metadata/properties" ma:root="true" ma:fieldsID="5fc03d30aa683d6fa5ee457d49eb5dd6" ns2:_="">
    <xsd:import namespace="2d8ab68c-6a8a-4d7d-99e6-69b9af1b8528"/>
    <xsd:element name="properties">
      <xsd:complexType>
        <xsd:sequence>
          <xsd:element name="documentManagement">
            <xsd:complexType>
              <xsd:all>
                <xsd:element ref="ns2:Category" minOccurs="0"/>
                <xsd:element ref="ns2:Sub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8ab68c-6a8a-4d7d-99e6-69b9af1b8528" elementFormDefault="qualified">
    <xsd:import namespace="http://schemas.microsoft.com/office/2006/documentManagement/types"/>
    <xsd:import namespace="http://schemas.microsoft.com/office/infopath/2007/PartnerControls"/>
    <xsd:element name="Category" ma:index="8" nillable="true" ma:displayName="Category" ma:list="{fe191e59-b28e-4b68-91a8-38323d06af60}" ma:internalName="Category" ma:showField="Name">
      <xsd:simpleType>
        <xsd:restriction base="dms:Lookup"/>
      </xsd:simpleType>
    </xsd:element>
    <xsd:element name="SubCategory" ma:index="9" nillable="true" ma:displayName="SubCategory" ma:list="{f3d04a5a-31a9-4c26-a43e-4ad8dbde3da4}" ma:internalName="SubCategory" ma:showField="Nam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 ma:index="10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ubCategory xmlns="2d8ab68c-6a8a-4d7d-99e6-69b9af1b8528" xsi:nil="true"/>
    <Category xmlns="2d8ab68c-6a8a-4d7d-99e6-69b9af1b8528" xsi:nil="true"/>
  </documentManagement>
</p:properties>
</file>

<file path=customXml/itemProps1.xml><?xml version="1.0" encoding="utf-8"?>
<ds:datastoreItem xmlns:ds="http://schemas.openxmlformats.org/officeDocument/2006/customXml" ds:itemID="{F1023C38-FD71-4E14-82D6-D609EF5AAD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8ab68c-6a8a-4d7d-99e6-69b9af1b8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1C2C14-F852-4BBD-AB20-4DD0A5FDAD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66E23B-3E85-46B9-9C52-63B5BDEDE37C}">
  <ds:schemaRefs>
    <ds:schemaRef ds:uri="http://purl.org/dc/elements/1.1/"/>
    <ds:schemaRef ds:uri="http://schemas.microsoft.com/office/2006/metadata/properties"/>
    <ds:schemaRef ds:uri="2d8ab68c-6a8a-4d7d-99e6-69b9af1b8528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12870</TotalTime>
  <Words>2260</Words>
  <Application>Microsoft Office PowerPoint</Application>
  <PresentationFormat>A4 Paper (210x297 mm)</PresentationFormat>
  <Paragraphs>360</Paragraphs>
  <Slides>48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MS Mincho</vt:lpstr>
      <vt:lpstr>Arial</vt:lpstr>
      <vt:lpstr>Arial Narrow</vt:lpstr>
      <vt:lpstr>Arial Unicode</vt:lpstr>
      <vt:lpstr>Calibri</vt:lpstr>
      <vt:lpstr>Futura Md BT</vt:lpstr>
      <vt:lpstr>Times New Roman</vt:lpstr>
      <vt:lpstr>Wingdings</vt:lpstr>
      <vt:lpstr>EV report template2010</vt:lpstr>
      <vt:lpstr>IT SKILLS ASSESSMENT  IN ARMENIA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keywords/>
  <cp:lastModifiedBy>Anna Grigoryan</cp:lastModifiedBy>
  <cp:revision>1414</cp:revision>
  <cp:lastPrinted>2014-03-03T15:13:04Z</cp:lastPrinted>
  <dcterms:created xsi:type="dcterms:W3CDTF">2010-12-20T15:25:31Z</dcterms:created>
  <dcterms:modified xsi:type="dcterms:W3CDTF">2014-06-17T10:55:39Z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0x010100AFE5683E82EC934D9D6E2B15CC7117D1</vt:lpwstr>
  </property>
</Properties>
</file>