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olors6.xml" ContentType="application/vnd.ms-office.chartcolor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style11.xml" ContentType="application/vnd.ms-office.chartstyl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hart13.xml" ContentType="application/vnd.openxmlformats-officedocument.drawingml.char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charts/colors12.xml" ContentType="application/vnd.ms-office.chartcolorstyle+xml"/>
  <Override PartName="/ppt/charts/chart7.xml" ContentType="application/vnd.openxmlformats-officedocument.drawingml.chart+xml"/>
  <Override PartName="/ppt/charts/style9.xml" ContentType="application/vnd.ms-office.chartstyl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style5.xml" ContentType="application/vnd.ms-office.chartstyl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charts/style1.xml" ContentType="application/vnd.ms-office.chartstyle+xml"/>
  <Override PartName="/ppt/charts/colors9.xml" ContentType="application/vnd.ms-office.chartcolorstyle+xml"/>
  <Override PartName="/ppt/charts/style14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charts/colors7.xml" ContentType="application/vnd.ms-office.chartcolorstyle+xml"/>
  <Override PartName="/ppt/charts/style12.xml" ContentType="application/vnd.ms-office.chart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charts/style10.xml" ContentType="application/vnd.ms-office.chartstyle+xml"/>
  <Override PartName="/ppt/charts/colors5.xml" ContentType="application/vnd.ms-office.chartcolor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charts/colors3.xml" ContentType="application/vnd.ms-office.chartcolorstyle+xml"/>
  <Override PartName="/ppt/charts/colors13.xml" ContentType="application/vnd.ms-office.chartcolorstyle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olors1.xml" ContentType="application/vnd.ms-office.chartcolorstyle+xml"/>
  <Override PartName="/ppt/charts/colors11.xml" ContentType="application/vnd.ms-office.chartcolorstyl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style8.xml" ContentType="application/vnd.ms-office.chartstyle+xml"/>
  <Override PartName="/ppt/charts/chart4.xml" ContentType="application/vnd.openxmlformats-officedocument.drawingml.chart+xml"/>
  <Override PartName="/ppt/charts/style6.xml" ContentType="application/vnd.ms-office.chartstyl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charts/colors8.xml" ContentType="application/vnd.ms-office.chartcolor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charts/style13.xml" ContentType="application/vnd.ms-office.chart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charts/colors4.xml" ContentType="application/vnd.ms-office.chartcolorstyl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charts/chart15.xml" ContentType="application/vnd.openxmlformats-officedocument.drawingml.chart+xml"/>
  <Override PartName="/ppt/charts/colors14.xml" ContentType="application/vnd.ms-office.chartcolorstyl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ommentAuthors.xml" ContentType="application/vnd.openxmlformats-officedocument.presentationml.commentAuthors+xml"/>
  <Override PartName="/ppt/charts/style7.xml" ContentType="application/vnd.ms-office.chartstyle+xml"/>
  <Override PartName="/ppt/charts/colors10.xml" ContentType="application/vnd.ms-office.chartcolorstyl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48" r:id="rId4"/>
  </p:sldMasterIdLst>
  <p:notesMasterIdLst>
    <p:notesMasterId r:id="rId53"/>
  </p:notesMasterIdLst>
  <p:sldIdLst>
    <p:sldId id="723" r:id="rId5"/>
    <p:sldId id="627" r:id="rId6"/>
    <p:sldId id="628" r:id="rId7"/>
    <p:sldId id="715" r:id="rId8"/>
    <p:sldId id="716" r:id="rId9"/>
    <p:sldId id="717" r:id="rId10"/>
    <p:sldId id="718" r:id="rId11"/>
    <p:sldId id="720" r:id="rId12"/>
    <p:sldId id="722" r:id="rId13"/>
    <p:sldId id="719" r:id="rId14"/>
    <p:sldId id="721" r:id="rId15"/>
    <p:sldId id="724" r:id="rId16"/>
    <p:sldId id="725" r:id="rId17"/>
    <p:sldId id="726" r:id="rId18"/>
    <p:sldId id="728" r:id="rId19"/>
    <p:sldId id="729" r:id="rId20"/>
    <p:sldId id="730" r:id="rId21"/>
    <p:sldId id="731" r:id="rId22"/>
    <p:sldId id="732" r:id="rId23"/>
    <p:sldId id="733" r:id="rId24"/>
    <p:sldId id="736" r:id="rId25"/>
    <p:sldId id="735" r:id="rId26"/>
    <p:sldId id="737" r:id="rId27"/>
    <p:sldId id="739" r:id="rId28"/>
    <p:sldId id="738" r:id="rId29"/>
    <p:sldId id="740" r:id="rId30"/>
    <p:sldId id="744" r:id="rId31"/>
    <p:sldId id="752" r:id="rId32"/>
    <p:sldId id="753" r:id="rId33"/>
    <p:sldId id="754" r:id="rId34"/>
    <p:sldId id="755" r:id="rId35"/>
    <p:sldId id="756" r:id="rId36"/>
    <p:sldId id="758" r:id="rId37"/>
    <p:sldId id="757" r:id="rId38"/>
    <p:sldId id="759" r:id="rId39"/>
    <p:sldId id="760" r:id="rId40"/>
    <p:sldId id="762" r:id="rId41"/>
    <p:sldId id="763" r:id="rId42"/>
    <p:sldId id="761" r:id="rId43"/>
    <p:sldId id="764" r:id="rId44"/>
    <p:sldId id="765" r:id="rId45"/>
    <p:sldId id="745" r:id="rId46"/>
    <p:sldId id="746" r:id="rId47"/>
    <p:sldId id="747" r:id="rId48"/>
    <p:sldId id="748" r:id="rId49"/>
    <p:sldId id="749" r:id="rId50"/>
    <p:sldId id="750" r:id="rId51"/>
    <p:sldId id="751" r:id="rId52"/>
  </p:sldIdLst>
  <p:sldSz cx="9906000" cy="6858000" type="A4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evak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00"/>
    <a:srgbClr val="FF0000"/>
    <a:srgbClr val="F5F5F5"/>
    <a:srgbClr val="C7C7C7"/>
    <a:srgbClr val="8E0000"/>
    <a:srgbClr val="ECECEC"/>
    <a:srgbClr val="E4E4E4"/>
    <a:srgbClr val="F0F0F0"/>
    <a:srgbClr val="A82800"/>
    <a:srgbClr val="FE3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245" autoAdjust="0"/>
    <p:restoredTop sz="90821" autoAdjust="0"/>
  </p:normalViewPr>
  <p:slideViewPr>
    <p:cSldViewPr>
      <p:cViewPr>
        <p:scale>
          <a:sx n="80" d="100"/>
          <a:sy n="80" d="100"/>
        </p:scale>
        <p:origin x="-1224" y="-17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Office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Office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Office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Office_Excel_Worksheet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Microsoft_Office_Excel_Worksheet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Microsoft_Office_Excel_Worksheet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Microsoft_Office_Excel_Worksheet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Microsoft_Office_Excel_Worksheet12.xlsx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package" Target="../embeddings/Microsoft_Office_Excel_Worksheet13.xlsx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2" Type="http://schemas.microsoft.com/office/2011/relationships/chartColorStyle" Target="colors13.xml"/><Relationship Id="rId1" Type="http://schemas.openxmlformats.org/officeDocument/2006/relationships/package" Target="../embeddings/Microsoft_Office_Excel_Worksheet14.xlsx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package" Target="../embeddings/Microsoft_Office_Excel_Work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Շրջանառությունը ԱՄՆ հազ. դոլարով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triangle"/>
            <c:size val="7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dLblPos val="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2006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Sheet1!$B$2:$B$8</c:f>
              <c:numCache>
                <c:formatCode>_(* #,##0_);_(* \(#,##0\);_(* "-"??_);_(@_)</c:formatCode>
                <c:ptCount val="7"/>
                <c:pt idx="0">
                  <c:v>75200</c:v>
                </c:pt>
                <c:pt idx="1">
                  <c:v>96000</c:v>
                </c:pt>
                <c:pt idx="2">
                  <c:v>100700</c:v>
                </c:pt>
                <c:pt idx="3">
                  <c:v>148800</c:v>
                </c:pt>
                <c:pt idx="4">
                  <c:v>197900</c:v>
                </c:pt>
                <c:pt idx="5">
                  <c:v>244400</c:v>
                </c:pt>
                <c:pt idx="6">
                  <c:v>294000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Արդյունավետություն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dLblPos val="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2006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Sheet1!$C$2:$C$8</c:f>
              <c:numCache>
                <c:formatCode>_(* #,##0_);_(* \(#,##0\);_(* "-"??_);_(@_)</c:formatCode>
                <c:ptCount val="7"/>
                <c:pt idx="0">
                  <c:v>18700</c:v>
                </c:pt>
                <c:pt idx="1">
                  <c:v>26115</c:v>
                </c:pt>
                <c:pt idx="2">
                  <c:v>31900</c:v>
                </c:pt>
                <c:pt idx="3">
                  <c:v>31548</c:v>
                </c:pt>
                <c:pt idx="4">
                  <c:v>36311</c:v>
                </c:pt>
                <c:pt idx="5">
                  <c:v>37286</c:v>
                </c:pt>
                <c:pt idx="6">
                  <c:v>36768</c:v>
                </c:pt>
              </c:numCache>
            </c:numRef>
          </c:val>
        </c:ser>
        <c:marker val="1"/>
        <c:axId val="111560960"/>
        <c:axId val="111595520"/>
      </c:lineChart>
      <c:lineChart>
        <c:grouping val="standard"/>
        <c:ser>
          <c:idx val="2"/>
          <c:order val="2"/>
          <c:tx>
            <c:strRef>
              <c:f>Sheet1!$D$1</c:f>
              <c:strCache>
                <c:ptCount val="1"/>
                <c:pt idx="0">
                  <c:v>Տեխնիկական աշխատակիցների թիվը 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diamond"/>
            <c:size val="7"/>
            <c:spPr>
              <a:solidFill>
                <a:schemeClr val="bg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2006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Sheet1!$D$2:$D$8</c:f>
              <c:numCache>
                <c:formatCode>_(* #,##0_);_(* \(#,##0\);_(* "-"??_);_(@_)</c:formatCode>
                <c:ptCount val="7"/>
                <c:pt idx="0">
                  <c:v>4021.3903743315527</c:v>
                </c:pt>
                <c:pt idx="1">
                  <c:v>4250</c:v>
                </c:pt>
                <c:pt idx="2">
                  <c:v>4370</c:v>
                </c:pt>
                <c:pt idx="3">
                  <c:v>4110</c:v>
                </c:pt>
                <c:pt idx="4">
                  <c:v>5226</c:v>
                </c:pt>
                <c:pt idx="5">
                  <c:v>7005</c:v>
                </c:pt>
                <c:pt idx="6">
                  <c:v>7996</c:v>
                </c:pt>
              </c:numCache>
            </c:numRef>
          </c:val>
        </c:ser>
        <c:marker val="1"/>
        <c:axId val="111598592"/>
        <c:axId val="111597056"/>
      </c:lineChart>
      <c:catAx>
        <c:axId val="11156096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  <c:crossAx val="111595520"/>
        <c:crosses val="autoZero"/>
        <c:auto val="1"/>
        <c:lblAlgn val="ctr"/>
        <c:lblOffset val="100"/>
      </c:catAx>
      <c:valAx>
        <c:axId val="111595520"/>
        <c:scaling>
          <c:orientation val="minMax"/>
          <c:max val="350000"/>
          <c:min val="0"/>
        </c:scaling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??_);_(@_)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  <c:crossAx val="111560960"/>
        <c:crosses val="autoZero"/>
        <c:crossBetween val="between"/>
      </c:valAx>
      <c:valAx>
        <c:axId val="111597056"/>
        <c:scaling>
          <c:orientation val="minMax"/>
          <c:max val="15000"/>
          <c:min val="0"/>
        </c:scaling>
        <c:axPos val="r"/>
        <c:numFmt formatCode="_(* #,##0_);_(* \(#,##0\);_(* &quot;-&quot;??_);_(@_)" sourceLinked="1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  <c:crossAx val="111598592"/>
        <c:crosses val="max"/>
        <c:crossBetween val="between"/>
      </c:valAx>
      <c:catAx>
        <c:axId val="111598592"/>
        <c:scaling>
          <c:orientation val="minMax"/>
        </c:scaling>
        <c:delete val="1"/>
        <c:axPos val="b"/>
        <c:numFmt formatCode="General" sourceLinked="1"/>
        <c:tickLblPos val="nextTo"/>
        <c:crossAx val="111597056"/>
        <c:crosses val="autoZero"/>
        <c:auto val="1"/>
        <c:lblAlgn val="ctr"/>
        <c:lblOffset val="100"/>
      </c:cat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Տեղական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119</c:v>
                </c:pt>
                <c:pt idx="1">
                  <c:v>112</c:v>
                </c:pt>
                <c:pt idx="2">
                  <c:v>125</c:v>
                </c:pt>
                <c:pt idx="3">
                  <c:v>174</c:v>
                </c:pt>
                <c:pt idx="4">
                  <c:v>209</c:v>
                </c:pt>
                <c:pt idx="5">
                  <c:v>225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Միջազգային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56</c:v>
                </c:pt>
                <c:pt idx="1">
                  <c:v>74</c:v>
                </c:pt>
                <c:pt idx="2">
                  <c:v>72</c:v>
                </c:pt>
                <c:pt idx="3">
                  <c:v>107</c:v>
                </c:pt>
                <c:pt idx="4">
                  <c:v>151</c:v>
                </c:pt>
                <c:pt idx="5">
                  <c:v>155</c:v>
                </c:pt>
              </c:numCache>
            </c:numRef>
          </c:val>
        </c:ser>
        <c:overlap val="100"/>
        <c:axId val="121469952"/>
        <c:axId val="121479936"/>
      </c:barChart>
      <c:lineChart>
        <c:grouping val="standard"/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175</c:v>
                </c:pt>
                <c:pt idx="1">
                  <c:v>186</c:v>
                </c:pt>
                <c:pt idx="2">
                  <c:v>197</c:v>
                </c:pt>
                <c:pt idx="3">
                  <c:v>281</c:v>
                </c:pt>
                <c:pt idx="4">
                  <c:v>360</c:v>
                </c:pt>
                <c:pt idx="5">
                  <c:v>380</c:v>
                </c:pt>
              </c:numCache>
            </c:numRef>
          </c:val>
        </c:ser>
        <c:marker val="1"/>
        <c:axId val="121469952"/>
        <c:axId val="121479936"/>
      </c:lineChart>
      <c:catAx>
        <c:axId val="1214699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479936"/>
        <c:crosses val="autoZero"/>
        <c:auto val="1"/>
        <c:lblAlgn val="ctr"/>
        <c:lblOffset val="100"/>
      </c:catAx>
      <c:valAx>
        <c:axId val="12147993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extTo"/>
        <c:crossAx val="12146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Կարճաժամկետ աշխատողի պահանջարկ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Փոքր ընկերություններ</c:v>
                </c:pt>
                <c:pt idx="1">
                  <c:v>Միջին ընկերություններ</c:v>
                </c:pt>
                <c:pt idx="2">
                  <c:v>Խոշոր ընկերություններ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</c:v>
                </c:pt>
                <c:pt idx="1">
                  <c:v>45</c:v>
                </c:pt>
                <c:pt idx="2">
                  <c:v>72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Երկարաժամկետ աշխատողի պահանջարկ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Փոքր ընկերություններ</c:v>
                </c:pt>
                <c:pt idx="1">
                  <c:v>Միջին ընկերություններ</c:v>
                </c:pt>
                <c:pt idx="2">
                  <c:v>Խոշոր ընկերություններ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30</c:v>
                </c:pt>
                <c:pt idx="1">
                  <c:v>198</c:v>
                </c:pt>
                <c:pt idx="2">
                  <c:v>353</c:v>
                </c:pt>
              </c:numCache>
            </c:numRef>
          </c:val>
        </c:ser>
        <c:gapWidth val="100"/>
        <c:axId val="122889344"/>
        <c:axId val="122890880"/>
      </c:barChart>
      <c:catAx>
        <c:axId val="122889344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890880"/>
        <c:crosses val="autoZero"/>
        <c:auto val="1"/>
        <c:lblAlgn val="ctr"/>
        <c:lblOffset val="100"/>
      </c:catAx>
      <c:valAx>
        <c:axId val="122890880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extTo"/>
        <c:crossAx val="12288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bar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Short-term demand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High-tech</c:v>
                </c:pt>
                <c:pt idx="1">
                  <c:v>IT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86</c:v>
                </c:pt>
                <c:pt idx="1">
                  <c:v>61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Long-term demand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High-tech</c:v>
                </c:pt>
                <c:pt idx="1">
                  <c:v>IT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293</c:v>
                </c:pt>
                <c:pt idx="1">
                  <c:v>288</c:v>
                </c:pt>
              </c:numCache>
            </c:numRef>
          </c:val>
        </c:ser>
        <c:overlap val="100"/>
        <c:axId val="121487360"/>
        <c:axId val="121488896"/>
      </c:barChart>
      <c:catAx>
        <c:axId val="121487360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488896"/>
        <c:crosses val="autoZero"/>
        <c:auto val="1"/>
        <c:lblAlgn val="ctr"/>
        <c:lblOffset val="100"/>
      </c:catAx>
      <c:valAx>
        <c:axId val="121488896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extTo"/>
        <c:crossAx val="12148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Կարճաժամկետ պահանջարկ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Այլ</c:v>
                </c:pt>
                <c:pt idx="1">
                  <c:v>Որակի ապահովման գծով ինժեներ</c:v>
                </c:pt>
                <c:pt idx="2">
                  <c:v>Mobile մշակողներ</c:v>
                </c:pt>
                <c:pt idx="3">
                  <c:v>Web մշակողներ </c:v>
                </c:pt>
                <c:pt idx="4">
                  <c:v>Սարքավորումների և ավտոմատացման ինժեներներ </c:v>
                </c:pt>
                <c:pt idx="5">
                  <c:v>Ծրագրային ապահովման ինժեներներ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34</c:v>
                </c:pt>
                <c:pt idx="1">
                  <c:v>8</c:v>
                </c:pt>
                <c:pt idx="2">
                  <c:v>7</c:v>
                </c:pt>
                <c:pt idx="3">
                  <c:v>17</c:v>
                </c:pt>
                <c:pt idx="4">
                  <c:v>27</c:v>
                </c:pt>
                <c:pt idx="5">
                  <c:v>54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Երկարաժամկետ պահանջարկ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Այլ</c:v>
                </c:pt>
                <c:pt idx="1">
                  <c:v>Որակի ապահովման գծով ինժեներ</c:v>
                </c:pt>
                <c:pt idx="2">
                  <c:v>Mobile մշակողներ</c:v>
                </c:pt>
                <c:pt idx="3">
                  <c:v>Web մշակողներ </c:v>
                </c:pt>
                <c:pt idx="4">
                  <c:v>Սարքավորումների և ավտոմատացման ինժեներներ </c:v>
                </c:pt>
                <c:pt idx="5">
                  <c:v>Ծրագրային ապահովման ինժեներներ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39</c:v>
                </c:pt>
                <c:pt idx="1">
                  <c:v>38</c:v>
                </c:pt>
                <c:pt idx="2">
                  <c:v>78</c:v>
                </c:pt>
                <c:pt idx="3">
                  <c:v>70</c:v>
                </c:pt>
                <c:pt idx="4">
                  <c:v>92</c:v>
                </c:pt>
                <c:pt idx="5">
                  <c:v>264</c:v>
                </c:pt>
              </c:numCache>
            </c:numRef>
          </c:val>
        </c:ser>
        <c:gapWidth val="100"/>
        <c:axId val="123948416"/>
        <c:axId val="123978880"/>
      </c:barChart>
      <c:catAx>
        <c:axId val="12394841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978880"/>
        <c:crosses val="autoZero"/>
        <c:auto val="1"/>
        <c:lblAlgn val="ctr"/>
        <c:lblOffset val="100"/>
      </c:catAx>
      <c:valAx>
        <c:axId val="123978880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extTo"/>
        <c:crossAx val="12394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Կարճաժամկետ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ՏՏ անվտանգության մասնագետներ</c:v>
                </c:pt>
                <c:pt idx="1">
                  <c:v>Վիրտուալիզացիայի մասնագետներ</c:v>
                </c:pt>
                <c:pt idx="2">
                  <c:v>Տեղեկատվական բազայի մշակողներ </c:v>
                </c:pt>
                <c:pt idx="3">
                  <c:v>UI/UX դիզայներներ </c:v>
                </c:pt>
                <c:pt idx="4">
                  <c:v>Վերահսկման ավտոմատացման մասնագետներ</c:v>
                </c:pt>
                <c:pt idx="5">
                  <c:v>Տեխնիկ-տեղադրողներ</c:v>
                </c:pt>
                <c:pt idx="6">
                  <c:v>Տեխնիկանա վաճառքի մասնագետներ 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6</c:v>
                </c:pt>
                <c:pt idx="5">
                  <c:v>10</c:v>
                </c:pt>
                <c:pt idx="6">
                  <c:v>11</c:v>
                </c:pt>
              </c:numCache>
            </c:numRef>
          </c:val>
        </c:ser>
        <c:gapWidth val="100"/>
        <c:axId val="133178496"/>
        <c:axId val="133180032"/>
      </c:barChart>
      <c:catAx>
        <c:axId val="13317849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180032"/>
        <c:crosses val="autoZero"/>
        <c:auto val="1"/>
        <c:lblAlgn val="ctr"/>
        <c:lblOffset val="100"/>
      </c:catAx>
      <c:valAx>
        <c:axId val="133180032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extTo"/>
        <c:crossAx val="133178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Երկարաժամկետ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Տեխնիկական գրողներ</c:v>
                </c:pt>
                <c:pt idx="1">
                  <c:v>Ծրագրի ղեկավարներ</c:v>
                </c:pt>
                <c:pt idx="2">
                  <c:v>Տեխնիկական մարդկային ռեսուրսների կառավարիչներ </c:v>
                </c:pt>
                <c:pt idx="3">
                  <c:v>Պատկերի մշակման մասնագետներ </c:v>
                </c:pt>
                <c:pt idx="4">
                  <c:v>ՏՏ անվտանգության մասնագետներ </c:v>
                </c:pt>
                <c:pt idx="5">
                  <c:v>Վիրտուալիզացիայի մասնագետներ</c:v>
                </c:pt>
                <c:pt idx="6">
                  <c:v>Խաղեր մշակողներ</c:v>
                </c:pt>
                <c:pt idx="7">
                  <c:v>Տեղեկատվական բազա մշակողներ</c:v>
                </c:pt>
                <c:pt idx="8">
                  <c:v>Հաճախորդների աջակցման մասնագետներ </c:v>
                </c:pt>
                <c:pt idx="9">
                  <c:v>Սարքավորումների գծով տեխնիկներ</c:v>
                </c:pt>
                <c:pt idx="10">
                  <c:v>UI/UX դիզայներներ </c:v>
                </c:pt>
                <c:pt idx="11">
                  <c:v>3D մոդելավորողներ 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7</c:v>
                </c:pt>
                <c:pt idx="11">
                  <c:v>10</c:v>
                </c:pt>
              </c:numCache>
            </c:numRef>
          </c:val>
        </c:ser>
        <c:gapWidth val="100"/>
        <c:axId val="133199744"/>
        <c:axId val="133201280"/>
      </c:barChart>
      <c:catAx>
        <c:axId val="133199744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201280"/>
        <c:crosses val="autoZero"/>
        <c:auto val="1"/>
        <c:lblAlgn val="ctr"/>
        <c:lblOffset val="100"/>
      </c:catAx>
      <c:valAx>
        <c:axId val="133201280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extTo"/>
        <c:crossAx val="133199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Հետագա բիզնես հնարավորությունների պակաս</c:v>
                </c:pt>
                <c:pt idx="1">
                  <c:v>Աշխատակիցներով համալրման աշխատակազմի պակաս</c:v>
                </c:pt>
                <c:pt idx="2">
                  <c:v>Բյուջետային սահմանափակումներ</c:v>
                </c:pt>
                <c:pt idx="3">
                  <c:v>Բարձր աշխատավարձի ակնկալիքներ</c:v>
                </c:pt>
                <c:pt idx="4">
                  <c:v>Որակյալ թեկնածուների պակաս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9</c:v>
                </c:pt>
                <c:pt idx="3">
                  <c:v>12</c:v>
                </c:pt>
                <c:pt idx="4">
                  <c:v>25</c:v>
                </c:pt>
              </c:numCache>
            </c:numRef>
          </c:val>
        </c:ser>
        <c:gapWidth val="100"/>
        <c:axId val="132901888"/>
        <c:axId val="133223168"/>
      </c:barChart>
      <c:catAx>
        <c:axId val="13290188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223168"/>
        <c:crosses val="autoZero"/>
        <c:auto val="1"/>
        <c:lblAlgn val="ctr"/>
        <c:lblOffset val="100"/>
      </c:catAx>
      <c:valAx>
        <c:axId val="133223168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extTo"/>
        <c:crossAx val="132901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Ոչ կարևոր</c:v>
                </c:pt>
                <c:pt idx="1">
                  <c:v>Հարաբերականորեն կարևոր</c:v>
                </c:pt>
                <c:pt idx="2">
                  <c:v>Շատ կարևոր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</c:v>
                </c:pt>
                <c:pt idx="1">
                  <c:v>0.29000000000000009</c:v>
                </c:pt>
                <c:pt idx="2">
                  <c:v>0.61000000000000021</c:v>
                </c:pt>
              </c:numCache>
            </c:numRef>
          </c:val>
        </c:ser>
        <c:gapWidth val="100"/>
        <c:axId val="133385216"/>
        <c:axId val="133391104"/>
      </c:barChart>
      <c:catAx>
        <c:axId val="13338521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391104"/>
        <c:crosses val="autoZero"/>
        <c:auto val="1"/>
        <c:lblAlgn val="ctr"/>
        <c:lblOffset val="100"/>
      </c:catAx>
      <c:valAx>
        <c:axId val="133391104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tickLblPos val="nextTo"/>
        <c:crossAx val="133385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-1.2291431785702607E-2"/>
                  <c:y val="0"/>
                </c:manualLayout>
              </c:layout>
              <c:showVal val="1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showCatName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Անգլերենի գիտելիքներ ունեցող աշխատողներ </c:v>
                </c:pt>
                <c:pt idx="1">
                  <c:v>Առանց անգլերենի գիտելիքների աշխատակիցներ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0.88</c:v>
                </c:pt>
                <c:pt idx="1">
                  <c:v>0.12000000000000002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solidFill>
                <a:schemeClr val="tx1">
                  <a:lumMod val="85000"/>
                  <a:lumOff val="1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Մագիստրոսի և ավելի բարձր աստիճան</c:v>
                </c:pt>
                <c:pt idx="1">
                  <c:v>Բակալավրի աստիճան</c:v>
                </c:pt>
                <c:pt idx="2">
                  <c:v>Տեխնիկական (ոչ բարձր)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0.62000000000000022</c:v>
                </c:pt>
                <c:pt idx="1">
                  <c:v>0.3600000000000001</c:v>
                </c:pt>
                <c:pt idx="2">
                  <c:v>2.0000000000000007E-2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Էլեկտրոնային ճարտարագիտություն</c:v>
                </c:pt>
                <c:pt idx="1">
                  <c:v>Ռադիոֆիզիկա և ռադիոտեխնոլոգիա</c:v>
                </c:pt>
                <c:pt idx="2">
                  <c:v>Համակարգչային համակարգեր և ինֆորմատիկա </c:v>
                </c:pt>
                <c:pt idx="3">
                  <c:v>Կիրառական մաթեմատիկա և ինֆորմատիկա </c:v>
                </c:pt>
                <c:pt idx="4">
                  <c:v>Նախընտրություն չկա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2.0000000000000007E-2</c:v>
                </c:pt>
                <c:pt idx="1">
                  <c:v>7.0000000000000021E-2</c:v>
                </c:pt>
                <c:pt idx="2">
                  <c:v>0.1</c:v>
                </c:pt>
                <c:pt idx="3">
                  <c:v>0.12000000000000002</c:v>
                </c:pt>
                <c:pt idx="4">
                  <c:v>0.69000000000000017</c:v>
                </c:pt>
              </c:numCache>
            </c:numRef>
          </c:val>
        </c:ser>
        <c:gapWidth val="100"/>
        <c:axId val="134234496"/>
        <c:axId val="134416256"/>
      </c:barChart>
      <c:catAx>
        <c:axId val="13423449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416256"/>
        <c:crosses val="autoZero"/>
        <c:auto val="1"/>
        <c:lblAlgn val="ctr"/>
        <c:lblOffset val="100"/>
      </c:catAx>
      <c:valAx>
        <c:axId val="134416256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tickLblPos val="nextTo"/>
        <c:crossAx val="134234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dPt>
            <c:idx val="15"/>
            <c:spPr>
              <a:solidFill>
                <a:srgbClr val="C00000"/>
              </a:solidFill>
              <a:ln>
                <a:noFill/>
              </a:ln>
              <a:effectLst/>
            </c:spPr>
          </c:dPt>
          <c:cat>
            <c:strRef>
              <c:f>Sheet1!$A$2:$A$29</c:f>
              <c:strCache>
                <c:ptCount val="28"/>
                <c:pt idx="0">
                  <c:v>Նիդեռլանդներ</c:v>
                </c:pt>
                <c:pt idx="1">
                  <c:v>Լիտվա</c:v>
                </c:pt>
                <c:pt idx="2">
                  <c:v>Սլովենիա</c:v>
                </c:pt>
                <c:pt idx="3">
                  <c:v>Էստոնիա</c:v>
                </c:pt>
                <c:pt idx="4">
                  <c:v>Խորվաթիա</c:v>
                </c:pt>
                <c:pt idx="5">
                  <c:v>Ուկրաինա</c:v>
                </c:pt>
                <c:pt idx="6">
                  <c:v>Իրան</c:v>
                </c:pt>
                <c:pt idx="7">
                  <c:v>Ալբանիա</c:v>
                </c:pt>
                <c:pt idx="8">
                  <c:v>Հունգարիա</c:v>
                </c:pt>
                <c:pt idx="9">
                  <c:v>Չեռնոգորիա</c:v>
                </c:pt>
                <c:pt idx="10">
                  <c:v>Լատվիա</c:v>
                </c:pt>
                <c:pt idx="11">
                  <c:v>Ռումինիա</c:v>
                </c:pt>
                <c:pt idx="12">
                  <c:v>Մակեդոնիա</c:v>
                </c:pt>
                <c:pt idx="13">
                  <c:v>Մոլդովա</c:v>
                </c:pt>
                <c:pt idx="14">
                  <c:v>Սերբիա</c:v>
                </c:pt>
                <c:pt idx="15">
                  <c:v>Հայաստան</c:v>
                </c:pt>
                <c:pt idx="16">
                  <c:v>Բուլղարիա</c:v>
                </c:pt>
                <c:pt idx="17">
                  <c:v>Չեխիայի Հանրապետություն</c:v>
                </c:pt>
                <c:pt idx="18">
                  <c:v>Ղազախստան</c:v>
                </c:pt>
                <c:pt idx="19">
                  <c:v>Սլովակիայի Հանրապետություն</c:v>
                </c:pt>
                <c:pt idx="20">
                  <c:v>Իսրաել</c:v>
                </c:pt>
                <c:pt idx="21">
                  <c:v>Տաջիկստան</c:v>
                </c:pt>
                <c:pt idx="22">
                  <c:v>Թուրքիա</c:v>
                </c:pt>
                <c:pt idx="23">
                  <c:v>Ադրբեջան</c:v>
                </c:pt>
                <c:pt idx="24">
                  <c:v>Վրաստան</c:v>
                </c:pt>
                <c:pt idx="25">
                  <c:v>ՌԴ</c:v>
                </c:pt>
                <c:pt idx="26">
                  <c:v>Ղրղզստան</c:v>
                </c:pt>
                <c:pt idx="27">
                  <c:v>Եգիպտոս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5.4</c:v>
                </c:pt>
                <c:pt idx="1">
                  <c:v>5.2</c:v>
                </c:pt>
                <c:pt idx="2">
                  <c:v>5.0999999999999996</c:v>
                </c:pt>
                <c:pt idx="3">
                  <c:v>5</c:v>
                </c:pt>
                <c:pt idx="4">
                  <c:v>4.8</c:v>
                </c:pt>
                <c:pt idx="5">
                  <c:v>4.5999999999999996</c:v>
                </c:pt>
                <c:pt idx="6">
                  <c:v>4.5999999999999996</c:v>
                </c:pt>
                <c:pt idx="7">
                  <c:v>4.5</c:v>
                </c:pt>
                <c:pt idx="8">
                  <c:v>4.5</c:v>
                </c:pt>
                <c:pt idx="9">
                  <c:v>4.4000000000000004</c:v>
                </c:pt>
                <c:pt idx="10">
                  <c:v>4.3</c:v>
                </c:pt>
                <c:pt idx="11">
                  <c:v>4.2</c:v>
                </c:pt>
                <c:pt idx="12">
                  <c:v>4.0999999999999996</c:v>
                </c:pt>
                <c:pt idx="13">
                  <c:v>4.0999999999999996</c:v>
                </c:pt>
                <c:pt idx="14">
                  <c:v>4.0999999999999996</c:v>
                </c:pt>
                <c:pt idx="15">
                  <c:v>4</c:v>
                </c:pt>
                <c:pt idx="16">
                  <c:v>4</c:v>
                </c:pt>
                <c:pt idx="17">
                  <c:v>3.8</c:v>
                </c:pt>
                <c:pt idx="18">
                  <c:v>3.8</c:v>
                </c:pt>
                <c:pt idx="19">
                  <c:v>3.8</c:v>
                </c:pt>
                <c:pt idx="20">
                  <c:v>3.7</c:v>
                </c:pt>
                <c:pt idx="21">
                  <c:v>3.7</c:v>
                </c:pt>
                <c:pt idx="22">
                  <c:v>3.5</c:v>
                </c:pt>
                <c:pt idx="23">
                  <c:v>3.5</c:v>
                </c:pt>
                <c:pt idx="24">
                  <c:v>3.5</c:v>
                </c:pt>
                <c:pt idx="25">
                  <c:v>3.4</c:v>
                </c:pt>
                <c:pt idx="26">
                  <c:v>3.1</c:v>
                </c:pt>
                <c:pt idx="27">
                  <c:v>2.2999999999999998</c:v>
                </c:pt>
              </c:numCache>
            </c:numRef>
          </c:val>
        </c:ser>
        <c:gapWidth val="219"/>
        <c:overlap val="-27"/>
        <c:axId val="138809728"/>
        <c:axId val="138811264"/>
      </c:barChart>
      <c:catAx>
        <c:axId val="13880972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811264"/>
        <c:crosses val="autoZero"/>
        <c:auto val="1"/>
        <c:lblAlgn val="ctr"/>
        <c:lblOffset val="100"/>
      </c:catAx>
      <c:valAx>
        <c:axId val="138811264"/>
        <c:scaling>
          <c:orientation val="minMax"/>
          <c:max val="7"/>
          <c:min val="1"/>
        </c:scaling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809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dPt>
            <c:idx val="9"/>
            <c:spPr>
              <a:solidFill>
                <a:srgbClr val="C00000"/>
              </a:solidFill>
              <a:ln>
                <a:noFill/>
              </a:ln>
              <a:effectLst/>
            </c:spPr>
          </c:dPt>
          <c:cat>
            <c:strRef>
              <c:f>Sheet1!$A$2:$A$28</c:f>
              <c:strCache>
                <c:ptCount val="27"/>
                <c:pt idx="0">
                  <c:v>Նիդեռլանդներ</c:v>
                </c:pt>
                <c:pt idx="1">
                  <c:v>Չեռնոգորիա</c:v>
                </c:pt>
                <c:pt idx="2">
                  <c:v>Էստոնիա</c:v>
                </c:pt>
                <c:pt idx="3">
                  <c:v>Ալբանիա</c:v>
                </c:pt>
                <c:pt idx="4">
                  <c:v>Լիտվա</c:v>
                </c:pt>
                <c:pt idx="5">
                  <c:v>Իսրաել</c:v>
                </c:pt>
                <c:pt idx="6">
                  <c:v>Սլովենիա</c:v>
                </c:pt>
                <c:pt idx="7">
                  <c:v>Չեխիայի Հանրապետություն</c:v>
                </c:pt>
                <c:pt idx="8">
                  <c:v>Լատվիա</c:v>
                </c:pt>
                <c:pt idx="9">
                  <c:v>Հայաստան</c:v>
                </c:pt>
                <c:pt idx="10">
                  <c:v>Մակեդոնիա</c:v>
                </c:pt>
                <c:pt idx="11">
                  <c:v>Ուկրաինա</c:v>
                </c:pt>
                <c:pt idx="12">
                  <c:v>ՌԴ</c:v>
                </c:pt>
                <c:pt idx="13">
                  <c:v>Թուրքիա</c:v>
                </c:pt>
                <c:pt idx="14">
                  <c:v>Հունգարիա</c:v>
                </c:pt>
                <c:pt idx="15">
                  <c:v>Բուլղարիա</c:v>
                </c:pt>
                <c:pt idx="16">
                  <c:v>Խորվաթիա</c:v>
                </c:pt>
                <c:pt idx="17">
                  <c:v>Ղազախստան</c:v>
                </c:pt>
                <c:pt idx="18">
                  <c:v>Ռումինիա</c:v>
                </c:pt>
                <c:pt idx="19">
                  <c:v>Իրան</c:v>
                </c:pt>
                <c:pt idx="20">
                  <c:v>Վրաստան</c:v>
                </c:pt>
                <c:pt idx="21">
                  <c:v>Սերբիա</c:v>
                </c:pt>
                <c:pt idx="22">
                  <c:v>Ադրբեջան</c:v>
                </c:pt>
                <c:pt idx="23">
                  <c:v>Մոլդովա</c:v>
                </c:pt>
                <c:pt idx="24">
                  <c:v>Կիրգիզստան</c:v>
                </c:pt>
                <c:pt idx="25">
                  <c:v>Սլովակիայի Հանրապետություն</c:v>
                </c:pt>
                <c:pt idx="26">
                  <c:v>Եգիպտոս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5.2</c:v>
                </c:pt>
                <c:pt idx="1">
                  <c:v>4.4000000000000004</c:v>
                </c:pt>
                <c:pt idx="2">
                  <c:v>4.0999999999999996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3.7</c:v>
                </c:pt>
                <c:pt idx="8">
                  <c:v>3.7</c:v>
                </c:pt>
                <c:pt idx="9">
                  <c:v>3.7</c:v>
                </c:pt>
                <c:pt idx="10">
                  <c:v>3.7</c:v>
                </c:pt>
                <c:pt idx="11">
                  <c:v>3.6</c:v>
                </c:pt>
                <c:pt idx="12">
                  <c:v>3.5</c:v>
                </c:pt>
                <c:pt idx="13">
                  <c:v>3.4</c:v>
                </c:pt>
                <c:pt idx="14">
                  <c:v>3.4</c:v>
                </c:pt>
                <c:pt idx="15">
                  <c:v>3.4</c:v>
                </c:pt>
                <c:pt idx="16">
                  <c:v>3.4</c:v>
                </c:pt>
                <c:pt idx="17">
                  <c:v>3.4</c:v>
                </c:pt>
                <c:pt idx="18">
                  <c:v>3.3</c:v>
                </c:pt>
                <c:pt idx="19">
                  <c:v>3.2</c:v>
                </c:pt>
                <c:pt idx="20">
                  <c:v>3.2</c:v>
                </c:pt>
                <c:pt idx="21">
                  <c:v>3.1</c:v>
                </c:pt>
                <c:pt idx="22">
                  <c:v>3.1</c:v>
                </c:pt>
                <c:pt idx="23">
                  <c:v>3</c:v>
                </c:pt>
                <c:pt idx="24">
                  <c:v>2.7</c:v>
                </c:pt>
                <c:pt idx="25">
                  <c:v>2.7</c:v>
                </c:pt>
                <c:pt idx="26">
                  <c:v>2.2000000000000002</c:v>
                </c:pt>
              </c:numCache>
            </c:numRef>
          </c:val>
        </c:ser>
        <c:gapWidth val="219"/>
        <c:overlap val="-27"/>
        <c:axId val="138851456"/>
        <c:axId val="138852992"/>
      </c:barChart>
      <c:catAx>
        <c:axId val="13885145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852992"/>
        <c:crosses val="autoZero"/>
        <c:auto val="1"/>
        <c:lblAlgn val="ctr"/>
        <c:lblOffset val="100"/>
      </c:catAx>
      <c:valAx>
        <c:axId val="138852992"/>
        <c:scaling>
          <c:orientation val="minMax"/>
          <c:max val="7"/>
          <c:min val="1"/>
        </c:scaling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851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Ուսանողներ</c:v>
                </c:pt>
              </c:strCache>
            </c:strRef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diamond"/>
            <c:size val="7"/>
            <c:spPr>
              <a:solidFill>
                <a:schemeClr val="bg1">
                  <a:lumMod val="65000"/>
                </a:schemeClr>
              </a:solidFill>
              <a:ln w="9525">
                <a:solidFill>
                  <a:schemeClr val="bg1">
                    <a:lumMod val="65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2009/10</c:v>
                </c:pt>
                <c:pt idx="1">
                  <c:v>2010/11</c:v>
                </c:pt>
                <c:pt idx="2">
                  <c:v>2011/12</c:v>
                </c:pt>
                <c:pt idx="3">
                  <c:v>2012/13</c:v>
                </c:pt>
              </c:strCache>
            </c:strRef>
          </c:cat>
          <c:val>
            <c:numRef>
              <c:f>Sheet1!$B$2:$B$5</c:f>
              <c:numCache>
                <c:formatCode>_(* #,##0_);_(* \(#,##0\);_(* "-"??_);_(@_)</c:formatCode>
                <c:ptCount val="4"/>
                <c:pt idx="0">
                  <c:v>7009</c:v>
                </c:pt>
                <c:pt idx="1">
                  <c:v>8820</c:v>
                </c:pt>
                <c:pt idx="2">
                  <c:v>7075</c:v>
                </c:pt>
                <c:pt idx="3">
                  <c:v>6576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Շրջանավարտներ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triangl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2009/10</c:v>
                </c:pt>
                <c:pt idx="1">
                  <c:v>2010/11</c:v>
                </c:pt>
                <c:pt idx="2">
                  <c:v>2011/12</c:v>
                </c:pt>
                <c:pt idx="3">
                  <c:v>2012/13</c:v>
                </c:pt>
              </c:strCache>
            </c:strRef>
          </c:cat>
          <c:val>
            <c:numRef>
              <c:f>Sheet1!$C$2:$C$5</c:f>
              <c:numCache>
                <c:formatCode>_(* #,##0_);_(* \(#,##0\);_(* "-"??_);_(@_)</c:formatCode>
                <c:ptCount val="4"/>
                <c:pt idx="0">
                  <c:v>1657</c:v>
                </c:pt>
                <c:pt idx="1">
                  <c:v>1950</c:v>
                </c:pt>
                <c:pt idx="2">
                  <c:v>1842</c:v>
                </c:pt>
                <c:pt idx="3">
                  <c:v>1959</c:v>
                </c:pt>
              </c:numCache>
            </c:numRef>
          </c:val>
        </c:ser>
        <c:marker val="1"/>
        <c:axId val="138989952"/>
        <c:axId val="138991488"/>
      </c:lineChart>
      <c:catAx>
        <c:axId val="1389899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991488"/>
        <c:crosses val="autoZero"/>
        <c:auto val="1"/>
        <c:lblAlgn val="ctr"/>
        <c:lblOffset val="100"/>
      </c:catAx>
      <c:valAx>
        <c:axId val="13899148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??_);_(@_)" sourceLinked="1"/>
        <c:majorTickMark val="none"/>
        <c:tickLblPos val="nextTo"/>
        <c:crossAx val="13898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0.03064</cdr:x>
      <cdr:y>0.15625</cdr:y>
    </cdr:from>
    <cdr:to>
      <cdr:x>0.13276</cdr:x>
      <cdr:y>0.32034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8600" y="381000"/>
          <a:ext cx="762000" cy="40011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pPr algn="r">
            <a:spcBef>
              <a:spcPts val="1200"/>
            </a:spcBef>
          </a:pPr>
          <a:r>
            <a:rPr lang="en-US" sz="2000" b="1" smtClean="0"/>
            <a:t>ՏՏ</a:t>
          </a:r>
          <a:endParaRPr lang="en-US" sz="2000" b="1" dirty="0" smtClean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7840" cy="464821"/>
          </a:xfrm>
          <a:prstGeom prst="rect">
            <a:avLst/>
          </a:prstGeom>
        </p:spPr>
        <p:txBody>
          <a:bodyPr vert="horz" lIns="91742" tIns="45871" rIns="91742" bIns="4587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1"/>
          </a:xfrm>
          <a:prstGeom prst="rect">
            <a:avLst/>
          </a:prstGeom>
        </p:spPr>
        <p:txBody>
          <a:bodyPr vert="horz" lIns="91742" tIns="45871" rIns="91742" bIns="45871" rtlCol="0"/>
          <a:lstStyle>
            <a:lvl1pPr algn="r">
              <a:defRPr sz="1200"/>
            </a:lvl1pPr>
          </a:lstStyle>
          <a:p>
            <a:fld id="{E78E72A9-BA5C-42E0-9EB3-31C096C56A05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5838" y="696913"/>
            <a:ext cx="5038725" cy="3487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42" tIns="45871" rIns="91742" bIns="4587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2"/>
            <a:ext cx="5608320" cy="4183380"/>
          </a:xfrm>
          <a:prstGeom prst="rect">
            <a:avLst/>
          </a:prstGeom>
        </p:spPr>
        <p:txBody>
          <a:bodyPr vert="horz" lIns="91742" tIns="45871" rIns="91742" bIns="4587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968"/>
            <a:ext cx="3037840" cy="464821"/>
          </a:xfrm>
          <a:prstGeom prst="rect">
            <a:avLst/>
          </a:prstGeom>
        </p:spPr>
        <p:txBody>
          <a:bodyPr vert="horz" lIns="91742" tIns="45871" rIns="91742" bIns="4587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4821"/>
          </a:xfrm>
          <a:prstGeom prst="rect">
            <a:avLst/>
          </a:prstGeom>
        </p:spPr>
        <p:txBody>
          <a:bodyPr vert="horz" lIns="91742" tIns="45871" rIns="91742" bIns="45871" rtlCol="0" anchor="b"/>
          <a:lstStyle>
            <a:lvl1pPr algn="r">
              <a:defRPr sz="1200"/>
            </a:lvl1pPr>
          </a:lstStyle>
          <a:p>
            <a:fld id="{7F1D6252-751E-4324-9476-FEC8F3C03E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5509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6252-751E-4324-9476-FEC8F3C03E2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2242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evconsulting.am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evconsulting.am/" TargetMode="Externa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2743200"/>
            <a:ext cx="8318500" cy="2667000"/>
          </a:xfrm>
          <a:solidFill>
            <a:srgbClr val="C00000"/>
          </a:solidFill>
        </p:spPr>
        <p:txBody>
          <a:bodyPr>
            <a:normAutofit/>
          </a:bodyPr>
          <a:lstStyle>
            <a:lvl1pPr algn="r">
              <a:defRPr sz="6600" b="1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EBC2-A1C7-4A2B-8F3A-55DB01175B64}" type="datetime1">
              <a:rPr lang="en-US" smtClean="0"/>
              <a:pPr/>
              <a:t>6/19/2014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54181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FC1D-8501-4D79-81D5-DB26BD42114A}" type="datetime1">
              <a:rPr lang="en-US" smtClean="0"/>
              <a:pPr/>
              <a:t>6/19/2014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562600" y="838200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Բովանդակություն</a:t>
            </a: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6019800" y="1447800"/>
            <a:ext cx="2590800" cy="4572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4"/>
          </p:nvPr>
        </p:nvSpPr>
        <p:spPr>
          <a:xfrm>
            <a:off x="8763000" y="1447800"/>
            <a:ext cx="457200" cy="457200"/>
          </a:xfrm>
        </p:spPr>
        <p:txBody>
          <a:bodyPr anchor="t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5"/>
          </p:nvPr>
        </p:nvSpPr>
        <p:spPr>
          <a:xfrm>
            <a:off x="6019800" y="1981200"/>
            <a:ext cx="2590800" cy="4572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16"/>
          </p:nvPr>
        </p:nvSpPr>
        <p:spPr>
          <a:xfrm>
            <a:off x="8763000" y="1981200"/>
            <a:ext cx="457200" cy="457200"/>
          </a:xfrm>
        </p:spPr>
        <p:txBody>
          <a:bodyPr anchor="t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11"/>
          <p:cNvSpPr>
            <a:spLocks noGrp="1"/>
          </p:cNvSpPr>
          <p:nvPr>
            <p:ph sz="quarter" idx="17"/>
          </p:nvPr>
        </p:nvSpPr>
        <p:spPr>
          <a:xfrm>
            <a:off x="6019800" y="2514600"/>
            <a:ext cx="2590800" cy="4572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8763000" y="2514600"/>
            <a:ext cx="457200" cy="457200"/>
          </a:xfrm>
        </p:spPr>
        <p:txBody>
          <a:bodyPr anchor="t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ent Placeholder 11"/>
          <p:cNvSpPr>
            <a:spLocks noGrp="1"/>
          </p:cNvSpPr>
          <p:nvPr>
            <p:ph sz="quarter" idx="19"/>
          </p:nvPr>
        </p:nvSpPr>
        <p:spPr>
          <a:xfrm>
            <a:off x="6019800" y="3048000"/>
            <a:ext cx="2590800" cy="4572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0"/>
          </p:nvPr>
        </p:nvSpPr>
        <p:spPr>
          <a:xfrm>
            <a:off x="8763000" y="3048000"/>
            <a:ext cx="457200" cy="457200"/>
          </a:xfrm>
        </p:spPr>
        <p:txBody>
          <a:bodyPr anchor="t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Content Placeholder 11"/>
          <p:cNvSpPr>
            <a:spLocks noGrp="1"/>
          </p:cNvSpPr>
          <p:nvPr>
            <p:ph sz="quarter" idx="21"/>
          </p:nvPr>
        </p:nvSpPr>
        <p:spPr>
          <a:xfrm>
            <a:off x="6019800" y="3581400"/>
            <a:ext cx="2590800" cy="4572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3"/>
          <p:cNvSpPr>
            <a:spLocks noGrp="1"/>
          </p:cNvSpPr>
          <p:nvPr>
            <p:ph sz="quarter" idx="22"/>
          </p:nvPr>
        </p:nvSpPr>
        <p:spPr>
          <a:xfrm>
            <a:off x="8763000" y="3581400"/>
            <a:ext cx="457200" cy="457200"/>
          </a:xfrm>
        </p:spPr>
        <p:txBody>
          <a:bodyPr anchor="t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3"/>
          </p:nvPr>
        </p:nvSpPr>
        <p:spPr>
          <a:xfrm>
            <a:off x="6019800" y="4114800"/>
            <a:ext cx="2590800" cy="4572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13"/>
          <p:cNvSpPr>
            <a:spLocks noGrp="1"/>
          </p:cNvSpPr>
          <p:nvPr>
            <p:ph sz="quarter" idx="24"/>
          </p:nvPr>
        </p:nvSpPr>
        <p:spPr>
          <a:xfrm>
            <a:off x="8763000" y="4114800"/>
            <a:ext cx="457200" cy="457200"/>
          </a:xfrm>
        </p:spPr>
        <p:txBody>
          <a:bodyPr anchor="t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Chevron 24"/>
          <p:cNvSpPr/>
          <p:nvPr userDrawn="1"/>
        </p:nvSpPr>
        <p:spPr>
          <a:xfrm>
            <a:off x="5715000" y="1497805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Chevron 26"/>
          <p:cNvSpPr/>
          <p:nvPr userDrawn="1"/>
        </p:nvSpPr>
        <p:spPr>
          <a:xfrm>
            <a:off x="5715000" y="2038348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Chevron 27"/>
          <p:cNvSpPr/>
          <p:nvPr userDrawn="1"/>
        </p:nvSpPr>
        <p:spPr>
          <a:xfrm>
            <a:off x="5715000" y="2559843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Chevron 28"/>
          <p:cNvSpPr/>
          <p:nvPr userDrawn="1"/>
        </p:nvSpPr>
        <p:spPr>
          <a:xfrm>
            <a:off x="5715000" y="3100386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Chevron 29"/>
          <p:cNvSpPr/>
          <p:nvPr userDrawn="1"/>
        </p:nvSpPr>
        <p:spPr>
          <a:xfrm>
            <a:off x="5715000" y="3631405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Chevron 30"/>
          <p:cNvSpPr/>
          <p:nvPr userDrawn="1"/>
        </p:nvSpPr>
        <p:spPr>
          <a:xfrm>
            <a:off x="5715000" y="4171948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5638800" y="1219200"/>
            <a:ext cx="35814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11"/>
          <p:cNvSpPr>
            <a:spLocks noGrp="1"/>
          </p:cNvSpPr>
          <p:nvPr>
            <p:ph sz="quarter" idx="25"/>
          </p:nvPr>
        </p:nvSpPr>
        <p:spPr>
          <a:xfrm>
            <a:off x="6019800" y="4648200"/>
            <a:ext cx="2590800" cy="4572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6"/>
          </p:nvPr>
        </p:nvSpPr>
        <p:spPr>
          <a:xfrm>
            <a:off x="8763000" y="4648200"/>
            <a:ext cx="457200" cy="457200"/>
          </a:xfrm>
        </p:spPr>
        <p:txBody>
          <a:bodyPr anchor="t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Content Placeholder 11"/>
          <p:cNvSpPr>
            <a:spLocks noGrp="1"/>
          </p:cNvSpPr>
          <p:nvPr>
            <p:ph sz="quarter" idx="27"/>
          </p:nvPr>
        </p:nvSpPr>
        <p:spPr>
          <a:xfrm>
            <a:off x="6019800" y="5181600"/>
            <a:ext cx="2590800" cy="4572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Content Placeholder 13"/>
          <p:cNvSpPr>
            <a:spLocks noGrp="1"/>
          </p:cNvSpPr>
          <p:nvPr>
            <p:ph sz="quarter" idx="28"/>
          </p:nvPr>
        </p:nvSpPr>
        <p:spPr>
          <a:xfrm>
            <a:off x="8763000" y="5181600"/>
            <a:ext cx="457200" cy="457200"/>
          </a:xfrm>
        </p:spPr>
        <p:txBody>
          <a:bodyPr anchor="t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6" name="Content Placeholder 11"/>
          <p:cNvSpPr>
            <a:spLocks noGrp="1"/>
          </p:cNvSpPr>
          <p:nvPr>
            <p:ph sz="quarter" idx="29"/>
          </p:nvPr>
        </p:nvSpPr>
        <p:spPr>
          <a:xfrm>
            <a:off x="6019800" y="5715000"/>
            <a:ext cx="2590800" cy="4572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Content Placeholder 13"/>
          <p:cNvSpPr>
            <a:spLocks noGrp="1"/>
          </p:cNvSpPr>
          <p:nvPr>
            <p:ph sz="quarter" idx="30"/>
          </p:nvPr>
        </p:nvSpPr>
        <p:spPr>
          <a:xfrm>
            <a:off x="8763000" y="5715000"/>
            <a:ext cx="457200" cy="457200"/>
          </a:xfrm>
        </p:spPr>
        <p:txBody>
          <a:bodyPr anchor="t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Chevron 37"/>
          <p:cNvSpPr/>
          <p:nvPr userDrawn="1"/>
        </p:nvSpPr>
        <p:spPr>
          <a:xfrm>
            <a:off x="5715000" y="4700586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Chevron 38"/>
          <p:cNvSpPr/>
          <p:nvPr userDrawn="1"/>
        </p:nvSpPr>
        <p:spPr>
          <a:xfrm>
            <a:off x="5715000" y="5231605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Chevron 39"/>
          <p:cNvSpPr/>
          <p:nvPr userDrawn="1"/>
        </p:nvSpPr>
        <p:spPr>
          <a:xfrm>
            <a:off x="5715000" y="5772148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4288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925878" cy="1295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AD81-1492-4F1B-90F3-3E5D45F24CB6}" type="datetime1">
              <a:rPr lang="en-US" smtClean="0"/>
              <a:pPr/>
              <a:t>6/19/2014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Arial Narrow" pitchFamily="34" charset="0"/>
              </a:defRPr>
            </a:lvl1pPr>
          </a:lstStyle>
          <a:p>
            <a:fld id="{E7C6ABC6-CF60-4751-BF50-E4492DBCB7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381000" y="76200"/>
            <a:ext cx="8991600" cy="914400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/>
          </p:nvPr>
        </p:nvSpPr>
        <p:spPr>
          <a:xfrm>
            <a:off x="457200" y="1676400"/>
            <a:ext cx="4267200" cy="449580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2"/>
          <p:cNvSpPr>
            <a:spLocks noGrp="1"/>
          </p:cNvSpPr>
          <p:nvPr>
            <p:ph sz="quarter" idx="17"/>
          </p:nvPr>
        </p:nvSpPr>
        <p:spPr>
          <a:xfrm>
            <a:off x="5257800" y="1676400"/>
            <a:ext cx="4114800" cy="449580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143000"/>
            <a:ext cx="822483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291257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906000" cy="1295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AD81-1492-4F1B-90F3-3E5D45F24CB6}" type="datetime1">
              <a:rPr lang="en-US" smtClean="0"/>
              <a:pPr/>
              <a:t>6/19/2014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/>
          </p:nvPr>
        </p:nvSpPr>
        <p:spPr>
          <a:xfrm>
            <a:off x="457200" y="1600200"/>
            <a:ext cx="8915400" cy="457200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1295400"/>
            <a:ext cx="8224837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38324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AD81-1492-4F1B-90F3-3E5D45F24CB6}" type="datetime1">
              <a:rPr lang="en-US" smtClean="0"/>
              <a:pPr/>
              <a:t>6/19/2014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381000" y="76200"/>
            <a:ext cx="8991600" cy="990599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/>
          </p:nvPr>
        </p:nvSpPr>
        <p:spPr>
          <a:xfrm>
            <a:off x="457200" y="1828800"/>
            <a:ext cx="8915400" cy="434340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1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05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05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1143000"/>
            <a:ext cx="822483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85907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400" y="2438400"/>
            <a:ext cx="5118100" cy="1470025"/>
          </a:xfrm>
        </p:spPr>
        <p:txBody>
          <a:bodyPr/>
          <a:lstStyle>
            <a:lvl1pPr algn="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Futura Md BT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493250" y="0"/>
            <a:ext cx="41275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5632450" y="685800"/>
            <a:ext cx="3429000" cy="990600"/>
          </a:xfrm>
        </p:spPr>
        <p:txBody>
          <a:bodyPr>
            <a:normAutofit/>
          </a:bodyPr>
          <a:lstStyle>
            <a:lvl1pPr>
              <a:buNone/>
              <a:defRPr sz="120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6" name="Picture 2" descr="\\192.168.0.1\Documents\EV Resources\EV\EV Logo\EV Consulting\EV consulting small siz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5562600"/>
            <a:ext cx="1143000" cy="457200"/>
          </a:xfrm>
          <a:prstGeom prst="rect">
            <a:avLst/>
          </a:prstGeom>
          <a:noFill/>
        </p:spPr>
      </p:pic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3962400" y="3962400"/>
            <a:ext cx="5105400" cy="457200"/>
          </a:xfrm>
        </p:spPr>
        <p:txBody>
          <a:bodyPr anchor="ctr">
            <a:normAutofit/>
          </a:bodyPr>
          <a:lstStyle>
            <a:lvl1pPr algn="r">
              <a:buNone/>
              <a:defRPr sz="2000" b="1">
                <a:solidFill>
                  <a:srgbClr val="C00000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434" name="Rectangle 2"/>
          <p:cNvSpPr>
            <a:spLocks noChangeArrowheads="1"/>
          </p:cNvSpPr>
          <p:nvPr userDrawn="1"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/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5562600"/>
            <a:ext cx="1397000" cy="5479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B76AB-F6AC-41F3-9BF1-BBDACAEF325A}" type="datetime1">
              <a:rPr lang="en-US" smtClean="0"/>
              <a:pPr/>
              <a:t>6/19/2014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3810000" y="69598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Contents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4267200" y="1752600"/>
            <a:ext cx="4572000" cy="6096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5"/>
          </p:nvPr>
        </p:nvSpPr>
        <p:spPr>
          <a:xfrm>
            <a:off x="4267200" y="2743200"/>
            <a:ext cx="4572000" cy="6096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11"/>
          <p:cNvSpPr>
            <a:spLocks noGrp="1"/>
          </p:cNvSpPr>
          <p:nvPr>
            <p:ph sz="quarter" idx="17"/>
          </p:nvPr>
        </p:nvSpPr>
        <p:spPr>
          <a:xfrm>
            <a:off x="4267200" y="3733800"/>
            <a:ext cx="4572000" cy="6096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ent Placeholder 11"/>
          <p:cNvSpPr>
            <a:spLocks noGrp="1"/>
          </p:cNvSpPr>
          <p:nvPr>
            <p:ph sz="quarter" idx="19"/>
          </p:nvPr>
        </p:nvSpPr>
        <p:spPr>
          <a:xfrm>
            <a:off x="4267200" y="4724400"/>
            <a:ext cx="4572000" cy="6096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Chevron 24"/>
          <p:cNvSpPr/>
          <p:nvPr userDrawn="1"/>
        </p:nvSpPr>
        <p:spPr>
          <a:xfrm>
            <a:off x="3886200" y="1802605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Chevron 26"/>
          <p:cNvSpPr/>
          <p:nvPr userDrawn="1"/>
        </p:nvSpPr>
        <p:spPr>
          <a:xfrm>
            <a:off x="3886200" y="2793682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Chevron 27"/>
          <p:cNvSpPr/>
          <p:nvPr userDrawn="1"/>
        </p:nvSpPr>
        <p:spPr>
          <a:xfrm>
            <a:off x="3886200" y="3772377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Chevron 28"/>
          <p:cNvSpPr/>
          <p:nvPr userDrawn="1"/>
        </p:nvSpPr>
        <p:spPr>
          <a:xfrm>
            <a:off x="3886200" y="4770120"/>
            <a:ext cx="228600" cy="18288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3733800" y="1219200"/>
            <a:ext cx="4953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9CB53-26AB-47DF-B16A-1752323B061E}" type="datetime1">
              <a:rPr lang="en-US" smtClean="0"/>
              <a:pPr/>
              <a:t>6/19/2014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838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3200400" y="0"/>
            <a:ext cx="67056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38200" y="0"/>
            <a:ext cx="2362200" cy="45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9753600" y="6324600"/>
            <a:ext cx="152400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276600" y="0"/>
            <a:ext cx="6477000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87AE-2BB0-468E-A670-2354BDBEA468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934200" y="1295400"/>
            <a:ext cx="2590800" cy="1371600"/>
          </a:xfrm>
        </p:spPr>
        <p:txBody>
          <a:bodyPr>
            <a:normAutofit/>
          </a:bodyPr>
          <a:lstStyle>
            <a:lvl1pPr>
              <a:defRPr sz="90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Picture 2" descr="\\192.168.0.1\Documents\EV Resources\EV\EV Logo\EV Consulting\EV consulting small siz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4038600"/>
            <a:ext cx="1143000" cy="457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 userDrawn="1"/>
        </p:nvSpPr>
        <p:spPr>
          <a:xfrm>
            <a:off x="6934200" y="3657600"/>
            <a:ext cx="2743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+mj-lt"/>
              </a:rPr>
              <a:t>Document developed by </a:t>
            </a:r>
            <a:endParaRPr lang="en-US" sz="900" dirty="0">
              <a:latin typeface="+mj-lt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934200" y="45720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+mj-lt"/>
              </a:rPr>
              <a:t>Address:</a:t>
            </a:r>
            <a:r>
              <a:rPr lang="en-US" sz="900" baseline="0" dirty="0" smtClean="0">
                <a:latin typeface="+mj-lt"/>
              </a:rPr>
              <a:t> 123 </a:t>
            </a:r>
            <a:r>
              <a:rPr lang="en-US" sz="900" baseline="0" dirty="0" err="1" smtClean="0">
                <a:latin typeface="+mj-lt"/>
              </a:rPr>
              <a:t>Hovsep</a:t>
            </a:r>
            <a:r>
              <a:rPr lang="en-US" sz="900" baseline="0" dirty="0" smtClean="0">
                <a:latin typeface="+mj-lt"/>
              </a:rPr>
              <a:t> </a:t>
            </a:r>
            <a:r>
              <a:rPr lang="en-US" sz="900" baseline="0" dirty="0" err="1" smtClean="0">
                <a:latin typeface="+mj-lt"/>
              </a:rPr>
              <a:t>Emin</a:t>
            </a:r>
            <a:r>
              <a:rPr lang="en-US" sz="900" baseline="0" dirty="0" smtClean="0">
                <a:latin typeface="+mj-lt"/>
              </a:rPr>
              <a:t>, Yerevan 0051, Armenia</a:t>
            </a:r>
          </a:p>
          <a:p>
            <a:r>
              <a:rPr lang="en-US" sz="900" baseline="0" dirty="0" smtClean="0">
                <a:latin typeface="+mj-lt"/>
              </a:rPr>
              <a:t>Tel.: +374 10 21 97 40</a:t>
            </a:r>
          </a:p>
          <a:p>
            <a:r>
              <a:rPr lang="en-US" sz="900" baseline="0" dirty="0" smtClean="0">
                <a:latin typeface="+mj-lt"/>
              </a:rPr>
              <a:t>E-mail: </a:t>
            </a:r>
            <a:r>
              <a:rPr lang="en-US" sz="900" baseline="0" dirty="0" smtClean="0">
                <a:latin typeface="+mj-lt"/>
                <a:hlinkClick r:id="rId3"/>
              </a:rPr>
              <a:t>info@evconsulting.am</a:t>
            </a:r>
            <a:endParaRPr lang="en-US" sz="900" baseline="0" dirty="0" smtClean="0">
              <a:latin typeface="+mj-lt"/>
            </a:endParaRPr>
          </a:p>
          <a:p>
            <a:r>
              <a:rPr lang="en-US" sz="900" baseline="0" dirty="0" smtClean="0">
                <a:latin typeface="+mj-lt"/>
              </a:rPr>
              <a:t>URL: </a:t>
            </a:r>
            <a:r>
              <a:rPr lang="en-US" sz="900" baseline="0" dirty="0" smtClean="0">
                <a:latin typeface="+mj-lt"/>
                <a:hlinkClick r:id="rId4"/>
              </a:rPr>
              <a:t>www.evconsulting.am</a:t>
            </a:r>
            <a:r>
              <a:rPr lang="en-US" sz="900" baseline="0" dirty="0" smtClean="0">
                <a:latin typeface="+mj-lt"/>
              </a:rPr>
              <a:t> </a:t>
            </a:r>
            <a:endParaRPr lang="en-US" sz="900" dirty="0">
              <a:latin typeface="+mj-l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609600"/>
            <a:ext cx="8915400" cy="80803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B61C-78C2-4D84-89D4-B37E4872895B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838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3200400" y="0"/>
            <a:ext cx="67056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38200" y="0"/>
            <a:ext cx="2362200" cy="45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276600" y="0"/>
            <a:ext cx="6477000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9753600" y="6324600"/>
            <a:ext cx="152400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609600"/>
            <a:ext cx="8915400" cy="80803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B61C-78C2-4D84-89D4-B37E4872895B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838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3733800" y="0"/>
            <a:ext cx="6172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38200" y="0"/>
            <a:ext cx="2895600" cy="45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733800" y="0"/>
            <a:ext cx="6019800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9753600" y="6324600"/>
            <a:ext cx="152400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33400"/>
            <a:ext cx="8915400" cy="88423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442C-6E40-4681-9926-E2EEC65E8411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838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3200400" y="0"/>
            <a:ext cx="67056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38200" y="0"/>
            <a:ext cx="2362200" cy="45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276600" y="0"/>
            <a:ext cx="6477000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9753600" y="6324600"/>
            <a:ext cx="152400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33400"/>
            <a:ext cx="8915400" cy="88423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442C-6E40-4681-9926-E2EEC65E8411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9753600" y="6324600"/>
            <a:ext cx="152400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838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3733800" y="0"/>
            <a:ext cx="6172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38200" y="0"/>
            <a:ext cx="2895600" cy="45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733800" y="0"/>
            <a:ext cx="6019800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33400"/>
            <a:ext cx="8915400" cy="88423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>
            <a:norm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>
            <a:norm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95D3C-FB3C-4188-9424-29D6BDE84DEF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838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3200400" y="0"/>
            <a:ext cx="67056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38200" y="0"/>
            <a:ext cx="2362200" cy="45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276600" y="0"/>
            <a:ext cx="6477000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9753600" y="6324600"/>
            <a:ext cx="152400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33400"/>
            <a:ext cx="8915400" cy="88423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>
            <a:norm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>
            <a:norm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95D3C-FB3C-4188-9424-29D6BDE84DEF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9753600" y="6324600"/>
            <a:ext cx="152400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0" y="0"/>
            <a:ext cx="838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733800" y="0"/>
            <a:ext cx="6172200" cy="457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38200" y="0"/>
            <a:ext cx="2895600" cy="45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733800" y="0"/>
            <a:ext cx="6019800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  <a:latin typeface="Arial Unicode" pitchFamily="34" charset="0"/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8C83-D6A4-4F50-9213-27C0C04C5374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1B491-E863-47F1-8622-2B1C0B086147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4777D-BCA8-4CB0-9AF5-CD3572CA3CA3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11F9-B4F9-4968-8608-BB7AAE6A051B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3FF5-D095-484D-BA05-E123BE9BABF3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549650" y="3300414"/>
            <a:ext cx="5897017" cy="1500187"/>
          </a:xfrm>
        </p:spPr>
        <p:txBody>
          <a:bodyPr anchor="b">
            <a:normAutofit/>
          </a:bodyPr>
          <a:lstStyle>
            <a:lvl1pPr marL="0" indent="0" algn="r">
              <a:buNone/>
              <a:defRPr sz="26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C5362-1666-4465-997B-398F14D73E77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AD43-22E1-4EE6-AC87-6E9B913E543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549650" y="4953000"/>
            <a:ext cx="635635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75800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9E070-9AF3-43B0-BA76-8C5FAB349514}" type="datetime1">
              <a:rPr lang="en-US" smtClean="0"/>
              <a:pPr/>
              <a:t>6/19/2014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6ABC6-CF60-4751-BF50-E4492DBCB7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49" r:id="rId6"/>
    <p:sldLayoutId id="2147483661" r:id="rId7"/>
    <p:sldLayoutId id="2147483651" r:id="rId8"/>
    <p:sldLayoutId id="2147483655" r:id="rId9"/>
    <p:sldLayoutId id="2147483660" r:id="rId10"/>
    <p:sldLayoutId id="2147483650" r:id="rId11"/>
    <p:sldLayoutId id="2147483662" r:id="rId12"/>
    <p:sldLayoutId id="2147483652" r:id="rId13"/>
    <p:sldLayoutId id="2147483663" r:id="rId14"/>
    <p:sldLayoutId id="2147483653" r:id="rId15"/>
    <p:sldLayoutId id="2147483664" r:id="rId16"/>
    <p:sldLayoutId id="2147483654" r:id="rId17"/>
    <p:sldLayoutId id="2147483656" r:id="rId18"/>
    <p:sldLayoutId id="2147483657" r:id="rId19"/>
    <p:sldLayoutId id="2147483658" r:id="rId20"/>
    <p:sldLayoutId id="2147483659" r:id="rId21"/>
    <p:sldLayoutId id="2147483670" r:id="rId2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2590800"/>
            <a:ext cx="8089900" cy="2667000"/>
          </a:xfrm>
        </p:spPr>
        <p:txBody>
          <a:bodyPr>
            <a:normAutofit/>
          </a:bodyPr>
          <a:lstStyle/>
          <a:p>
            <a:r>
              <a:rPr lang="en-US" sz="3200" smtClean="0">
                <a:latin typeface="Calibri" panose="020F0502020204030204" pitchFamily="34" charset="0"/>
              </a:rPr>
              <a:t>ՀԱՅԱՍՏԱՆՈՒՄ ՏՏ ՀՄՏՈՒԹՅՈՒՆՆԵՐԻ ԳՆԱՀԱՏՈՒՄ </a:t>
            </a:r>
            <a:endParaRPr lang="en-US" sz="3200" dirty="0"/>
          </a:p>
        </p:txBody>
      </p:sp>
      <p:grpSp>
        <p:nvGrpSpPr>
          <p:cNvPr id="7" name="Group 1"/>
          <p:cNvGrpSpPr>
            <a:grpSpLocks/>
          </p:cNvGrpSpPr>
          <p:nvPr/>
        </p:nvGrpSpPr>
        <p:grpSpPr bwMode="auto">
          <a:xfrm>
            <a:off x="7924800" y="457200"/>
            <a:ext cx="1308100" cy="496888"/>
            <a:chOff x="465" y="810"/>
            <a:chExt cx="2565" cy="1065"/>
          </a:xfrm>
        </p:grpSpPr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465" y="810"/>
            <a:ext cx="1275" cy="1065"/>
          </p:xfrm>
          <a:graphic>
            <a:graphicData uri="http://schemas.openxmlformats.org/presentationml/2006/ole">
              <p:oleObj spid="_x0000_s1080" r:id="rId3" imgW="954024" imgH="801624" progId="">
                <p:embed/>
              </p:oleObj>
            </a:graphicData>
          </a:graphic>
        </p:graphicFrame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1620" y="1590"/>
            <a:ext cx="1410" cy="285"/>
          </p:xfrm>
          <a:graphic>
            <a:graphicData uri="http://schemas.openxmlformats.org/presentationml/2006/ole">
              <p:oleObj spid="_x0000_s1081" r:id="rId4" imgW="1055077" imgH="214074" progId="">
                <p:embed/>
              </p:oleObj>
            </a:graphicData>
          </a:graphic>
        </p:graphicFrame>
      </p:grpSp>
      <p:sp>
        <p:nvSpPr>
          <p:cNvPr id="10" name="TextBox 9"/>
          <p:cNvSpPr txBox="1"/>
          <p:nvPr/>
        </p:nvSpPr>
        <p:spPr>
          <a:xfrm>
            <a:off x="5105400" y="5442284"/>
            <a:ext cx="3975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hy-AM" sz="1200" smtClean="0">
                <a:latin typeface="Calibri" panose="020F0502020204030204" pitchFamily="34" charset="0"/>
              </a:rPr>
              <a:t>Մշակված</a:t>
            </a:r>
            <a:r>
              <a:rPr lang="en-US" sz="1200" smtClean="0">
                <a:latin typeface="Calibri" panose="020F0502020204030204" pitchFamily="34" charset="0"/>
              </a:rPr>
              <a:t> «EV Consulting» ընկերության կողմից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51700" y="5775430"/>
            <a:ext cx="18288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spcAft>
                <a:spcPts val="600"/>
              </a:spcAft>
              <a:defRPr sz="1200"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Հունիս,</a:t>
            </a:r>
            <a:r>
              <a:rPr lang="hy-AM" smtClean="0"/>
              <a:t> </a:t>
            </a:r>
            <a:r>
              <a:rPr lang="hy-AM"/>
              <a:t>201</a:t>
            </a:r>
            <a:r>
              <a:rPr lang="en-US" smtClean="0"/>
              <a:t>4թ.</a:t>
            </a:r>
            <a:endParaRPr lang="hy-AM" dirty="0"/>
          </a:p>
          <a:p>
            <a:r>
              <a:rPr lang="en-US" smtClean="0"/>
              <a:t>Երևան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15019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267200" y="1676400"/>
            <a:ext cx="4572000" cy="609600"/>
          </a:xfrm>
        </p:spPr>
        <p:txBody>
          <a:bodyPr>
            <a:normAutofit/>
          </a:bodyPr>
          <a:lstStyle/>
          <a:p>
            <a:r>
              <a:rPr lang="en-US" sz="2200" b="1" smtClean="0"/>
              <a:t>Ոլորտի ընդհանուր նկարագիր </a:t>
            </a:r>
            <a:endParaRPr lang="en-US" sz="22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4267200" y="2667000"/>
            <a:ext cx="5105400" cy="762000"/>
          </a:xfrm>
        </p:spPr>
        <p:txBody>
          <a:bodyPr>
            <a:noAutofit/>
          </a:bodyPr>
          <a:lstStyle/>
          <a:p>
            <a:r>
              <a:rPr lang="en-US" sz="2200" b="1" smtClean="0"/>
              <a:t>Հմտությունների բացի վերլուծություն` պահանջարկի  տեսակետից</a:t>
            </a:r>
            <a:endParaRPr lang="en-US" sz="2200" b="1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4267200" y="3657600"/>
            <a:ext cx="5105400" cy="762000"/>
          </a:xfrm>
        </p:spPr>
        <p:txBody>
          <a:bodyPr>
            <a:noAutofit/>
          </a:bodyPr>
          <a:lstStyle/>
          <a:p>
            <a:r>
              <a:rPr lang="en-US" sz="2200" b="1" smtClean="0"/>
              <a:t>Հմտությունների բացի վերլուծություն` առաջարկի  տեսակետից</a:t>
            </a:r>
          </a:p>
          <a:p>
            <a:r>
              <a:rPr lang="en-US" sz="2000" b="1" smtClean="0"/>
              <a:t> </a:t>
            </a:r>
            <a:endParaRPr lang="en-US" sz="2000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294967295"/>
          </p:nvPr>
        </p:nvSpPr>
        <p:spPr>
          <a:xfrm>
            <a:off x="4267200" y="4648200"/>
            <a:ext cx="4572000" cy="76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smtClean="0"/>
              <a:t>Խորհուրդ-առաջարկներ</a:t>
            </a:r>
            <a:endParaRPr lang="en-US" sz="2200" b="1" dirty="0"/>
          </a:p>
        </p:txBody>
      </p:sp>
    </p:spTree>
    <p:extLst>
      <p:ext uri="{BB962C8B-B14F-4D97-AF65-F5344CB8AC3E}">
        <p14:creationId xmlns="" xmlns:p14="http://schemas.microsoft.com/office/powerpoint/2010/main" val="254017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590800" y="3300414"/>
            <a:ext cx="6855867" cy="1500187"/>
          </a:xfrm>
        </p:spPr>
        <p:txBody>
          <a:bodyPr>
            <a:normAutofit/>
          </a:bodyPr>
          <a:lstStyle/>
          <a:p>
            <a:r>
              <a:rPr lang="en-US" smtClean="0">
                <a:latin typeface="+mj-lt"/>
              </a:rPr>
              <a:t>Հայաստանում ՏՏ և բարձր տեխնոլոգիաների ոլորտների ընդհանուր նկարագիր </a:t>
            </a:r>
            <a:endParaRPr lang="en-US" dirty="0"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AD43-22E1-4EE6-AC87-6E9B913E543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820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19" name="Content Placeholder 18"/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="" xmlns:p14="http://schemas.microsoft.com/office/powerpoint/2010/main" val="4214613232"/>
              </p:ext>
            </p:extLst>
          </p:nvPr>
        </p:nvGraphicFramePr>
        <p:xfrm>
          <a:off x="381000" y="1981199"/>
          <a:ext cx="5257800" cy="4375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57200" y="1295400"/>
            <a:ext cx="66294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400" b="1" smtClean="0"/>
              <a:t>Արդյունաբերության շրջանառությունը, աշխատանքի արդյունավետությունը</a:t>
            </a:r>
          </a:p>
          <a:p>
            <a:pPr>
              <a:spcBef>
                <a:spcPts val="1200"/>
              </a:spcBef>
            </a:pPr>
            <a:r>
              <a:rPr lang="en-US" sz="1400" b="1" smtClean="0"/>
              <a:t> և աշխատակիցների թիվը , 2006-2013թթ</a:t>
            </a:r>
            <a:endParaRPr lang="en-US" sz="1400" b="1" dirty="0" smtClean="0"/>
          </a:p>
        </p:txBody>
      </p:sp>
      <p:sp>
        <p:nvSpPr>
          <p:cNvPr id="21" name="Right Arrow 20"/>
          <p:cNvSpPr/>
          <p:nvPr/>
        </p:nvSpPr>
        <p:spPr>
          <a:xfrm>
            <a:off x="5769590" y="2198426"/>
            <a:ext cx="457200" cy="3810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5769590" y="3728113"/>
            <a:ext cx="457200" cy="3810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5769590" y="5257800"/>
            <a:ext cx="457200" cy="3810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477000" y="2005106"/>
            <a:ext cx="2438400" cy="767639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smtClean="0">
                <a:solidFill>
                  <a:schemeClr val="tx1"/>
                </a:solidFill>
                <a:latin typeface="Calibri" panose="020F0502020204030204" pitchFamily="34" charset="0"/>
              </a:rPr>
              <a:t>ՀՆԱ-ի ~3% </a:t>
            </a:r>
            <a:endParaRPr lang="en-US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1600" b="1" smtClean="0">
                <a:solidFill>
                  <a:schemeClr val="tx1"/>
                </a:solidFill>
                <a:latin typeface="Calibri" panose="020F0502020204030204" pitchFamily="34" charset="0"/>
              </a:rPr>
              <a:t>ՏԱԱՏ: </a:t>
            </a:r>
            <a: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22%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77000" y="3534793"/>
            <a:ext cx="2438400" cy="767639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1600" b="1" smtClean="0">
                <a:solidFill>
                  <a:schemeClr val="tx1"/>
                </a:solidFill>
                <a:latin typeface="Calibri" panose="020F0502020204030204" pitchFamily="34" charset="0"/>
              </a:rPr>
              <a:t>Ը</a:t>
            </a:r>
            <a:r>
              <a:rPr lang="en-US" sz="1600" b="1" smtClean="0">
                <a:solidFill>
                  <a:schemeClr val="tx1"/>
                </a:solidFill>
                <a:latin typeface="Calibri" panose="020F0502020204030204" pitchFamily="34" charset="0"/>
              </a:rPr>
              <a:t>նդհանուր աշխատուժի ~0.7% </a:t>
            </a:r>
            <a:endParaRPr lang="en-US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1600" b="1" smtClean="0">
                <a:solidFill>
                  <a:schemeClr val="tx1"/>
                </a:solidFill>
                <a:latin typeface="Calibri" panose="020F0502020204030204" pitchFamily="34" charset="0"/>
              </a:rPr>
              <a:t>ՏԱԱՏ: </a:t>
            </a:r>
            <a: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10%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77000" y="5064480"/>
            <a:ext cx="2438400" cy="1031520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smtClean="0">
                <a:solidFill>
                  <a:schemeClr val="tx1"/>
                </a:solidFill>
                <a:latin typeface="Calibri" panose="020F0502020204030204" pitchFamily="34" charset="0"/>
              </a:rPr>
              <a:t>Տնտեսության միջին մակարդակից ~4x բարձր</a:t>
            </a:r>
            <a:endParaRPr lang="en-US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1600" b="1" smtClean="0">
                <a:solidFill>
                  <a:schemeClr val="tx1"/>
                </a:solidFill>
                <a:latin typeface="Calibri" panose="020F0502020204030204" pitchFamily="34" charset="0"/>
              </a:rPr>
              <a:t>ՏԱԱՏ: </a:t>
            </a:r>
            <a: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9%</a:t>
            </a:r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5"/>
          </p:nvPr>
        </p:nvSpPr>
        <p:spPr>
          <a:xfrm>
            <a:off x="381000" y="76200"/>
            <a:ext cx="8610600" cy="914400"/>
          </a:xfrm>
        </p:spPr>
        <p:txBody>
          <a:bodyPr>
            <a:normAutofit/>
          </a:bodyPr>
          <a:lstStyle/>
          <a:p>
            <a:r>
              <a:rPr lang="en-US" sz="2400" b="1" smtClean="0">
                <a:latin typeface="Calibri" panose="020F0502020204030204" pitchFamily="34" charset="0"/>
              </a:rPr>
              <a:t>ՏՏ և բարձր տեխնոլոգիաների ոլորտները հանդիսանում են ՀՀ տնտեսության ամենից արագ զարգացող ոլորտները </a:t>
            </a:r>
          </a:p>
          <a:p>
            <a:endParaRPr lang="en-US" sz="2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1724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81000" y="76200"/>
            <a:ext cx="8991600" cy="914400"/>
          </a:xfrm>
        </p:spPr>
        <p:txBody>
          <a:bodyPr>
            <a:normAutofit/>
          </a:bodyPr>
          <a:lstStyle/>
          <a:p>
            <a:r>
              <a:rPr lang="en-US" sz="2400" b="1" smtClean="0">
                <a:latin typeface="Calibri" panose="020F0502020204030204" pitchFamily="34" charset="0"/>
              </a:rPr>
              <a:t>Ոլորտում գործող  ընկերությունների թիվը 2008թ-ի 175 ընկերությունից 2013թ-ին հասել է 380-ի:</a:t>
            </a:r>
          </a:p>
          <a:p>
            <a:endParaRPr lang="en-US" sz="2400" b="1" dirty="0"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62200" y="5490193"/>
            <a:ext cx="2362200" cy="685800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smtClean="0">
                <a:solidFill>
                  <a:schemeClr val="tx1"/>
                </a:solidFill>
                <a:latin typeface="Calibri" panose="020F0502020204030204" pitchFamily="34" charset="0"/>
              </a:rPr>
              <a:t>ՏՏ ընկերություններ </a:t>
            </a:r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1400" smtClean="0">
                <a:solidFill>
                  <a:schemeClr val="tx1"/>
                </a:solidFill>
                <a:latin typeface="Calibri" panose="020F0502020204030204" pitchFamily="34" charset="0"/>
              </a:rPr>
              <a:t>(Ընդհանուր թվի 87%)</a:t>
            </a:r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05400" y="5490193"/>
            <a:ext cx="2362200" cy="685800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smtClean="0">
                <a:solidFill>
                  <a:schemeClr val="tx1"/>
                </a:solidFill>
                <a:latin typeface="Calibri" panose="020F0502020204030204" pitchFamily="34" charset="0"/>
              </a:rPr>
              <a:t>Բարձր տեխնոլոգիական ընկերություններ </a:t>
            </a:r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1400" smtClean="0">
                <a:solidFill>
                  <a:schemeClr val="tx1"/>
                </a:solidFill>
                <a:latin typeface="Calibri" panose="020F0502020204030204" pitchFamily="34" charset="0"/>
              </a:rPr>
              <a:t>(Ընդհանուր թվի 13%)</a:t>
            </a:r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" name="Chart 15"/>
          <p:cNvGraphicFramePr/>
          <p:nvPr>
            <p:extLst>
              <p:ext uri="{D42A27DB-BD31-4B8C-83A1-F6EECF244321}">
                <p14:modId xmlns="" xmlns:p14="http://schemas.microsoft.com/office/powerpoint/2010/main" val="2683906820"/>
              </p:ext>
            </p:extLst>
          </p:nvPr>
        </p:nvGraphicFramePr>
        <p:xfrm>
          <a:off x="963137" y="1555071"/>
          <a:ext cx="4502230" cy="3119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Right Arrow 16"/>
          <p:cNvSpPr/>
          <p:nvPr/>
        </p:nvSpPr>
        <p:spPr>
          <a:xfrm>
            <a:off x="5458937" y="2631856"/>
            <a:ext cx="609600" cy="5080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206174" y="2596677"/>
            <a:ext cx="1413826" cy="571500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smtClean="0">
                <a:solidFill>
                  <a:schemeClr val="tx1"/>
                </a:solidFill>
                <a:latin typeface="Calibri" panose="020F0502020204030204" pitchFamily="34" charset="0"/>
              </a:rPr>
              <a:t>ՏԱԱՏ: </a:t>
            </a:r>
            <a: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20%</a:t>
            </a:r>
            <a:endParaRPr lang="en-US" sz="14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Isosceles Triangle 18"/>
          <p:cNvSpPr/>
          <p:nvPr/>
        </p:nvSpPr>
        <p:spPr>
          <a:xfrm flipV="1">
            <a:off x="3200400" y="4914900"/>
            <a:ext cx="3325504" cy="390526"/>
          </a:xfrm>
          <a:prstGeom prst="triangle">
            <a:avLst>
              <a:gd name="adj" fmla="val 50821"/>
            </a:avLst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72200" y="3348535"/>
            <a:ext cx="1447799" cy="522121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smtClean="0">
                <a:solidFill>
                  <a:schemeClr val="tx1"/>
                </a:solidFill>
                <a:latin typeface="Calibri" panose="020F0502020204030204" pitchFamily="34" charset="0"/>
              </a:rPr>
              <a:t>ՏԱԱՏ: </a:t>
            </a:r>
            <a:r>
              <a:rPr lang="en-US" sz="1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13%</a:t>
            </a:r>
            <a:endParaRPr lang="en-US" sz="12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172200" y="1890547"/>
            <a:ext cx="1371599" cy="522121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smtClean="0">
                <a:solidFill>
                  <a:schemeClr val="tx1"/>
                </a:solidFill>
                <a:latin typeface="Calibri" panose="020F0502020204030204" pitchFamily="34" charset="0"/>
              </a:rPr>
              <a:t>ՏԱԱՏ: </a:t>
            </a:r>
            <a:r>
              <a:rPr lang="en-US" sz="1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22%</a:t>
            </a:r>
            <a:endParaRPr lang="en-US" sz="12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5527116" y="1964370"/>
            <a:ext cx="457200" cy="374473"/>
          </a:xfrm>
          <a:prstGeom prst="rightArrow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5535137" y="3422358"/>
            <a:ext cx="457200" cy="374473"/>
          </a:xfrm>
          <a:prstGeom prst="rightArrow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9879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81000" y="76200"/>
            <a:ext cx="9144000" cy="914400"/>
          </a:xfrm>
        </p:spPr>
        <p:txBody>
          <a:bodyPr>
            <a:normAutofit/>
          </a:bodyPr>
          <a:lstStyle/>
          <a:p>
            <a:pPr algn="ctr"/>
            <a:r>
              <a:rPr lang="en-US" sz="2400" b="1" smtClean="0">
                <a:latin typeface="Calibri" panose="020F0502020204030204" pitchFamily="34" charset="0"/>
              </a:rPr>
              <a:t>Ոլորտի դինամիկ աճը նշվում է մի շարք նշանակալի զարգացումներով</a:t>
            </a:r>
            <a:endParaRPr lang="en-US" sz="2400" b="1" dirty="0"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2200632"/>
            <a:ext cx="2057400" cy="466368"/>
          </a:xfrm>
          <a:prstGeom prst="rect">
            <a:avLst/>
          </a:prstGeom>
          <a:solidFill>
            <a:srgbClr val="C00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smtClean="0">
                <a:solidFill>
                  <a:schemeClr val="bg1"/>
                </a:solidFill>
                <a:latin typeface="Calibri" panose="020F0502020204030204" pitchFamily="34" charset="0"/>
              </a:rPr>
              <a:t>Վերապատրաստման կենտրոններ</a:t>
            </a:r>
            <a:endParaRPr lang="en-US" sz="14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72443" y="2200632"/>
            <a:ext cx="2051957" cy="466368"/>
          </a:xfrm>
          <a:prstGeom prst="rect">
            <a:avLst/>
          </a:prstGeom>
          <a:solidFill>
            <a:srgbClr val="C00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smtClean="0">
                <a:solidFill>
                  <a:schemeClr val="bg1"/>
                </a:solidFill>
                <a:latin typeface="Calibri" panose="020F0502020204030204" pitchFamily="34" charset="0"/>
              </a:rPr>
              <a:t>Լաբորատորիաներ և տեխնոպարկեր </a:t>
            </a:r>
            <a:endParaRPr lang="en-US" sz="14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58443" y="2200632"/>
            <a:ext cx="2051957" cy="466368"/>
          </a:xfrm>
          <a:prstGeom prst="rect">
            <a:avLst/>
          </a:prstGeom>
          <a:solidFill>
            <a:srgbClr val="C00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smtClean="0">
                <a:solidFill>
                  <a:schemeClr val="bg1"/>
                </a:solidFill>
                <a:latin typeface="Calibri" panose="020F0502020204030204" pitchFamily="34" charset="0"/>
              </a:rPr>
              <a:t>Միջազգային ընկերություններ</a:t>
            </a:r>
            <a:endParaRPr lang="en-US" sz="14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44443" y="2200632"/>
            <a:ext cx="2209800" cy="542568"/>
          </a:xfrm>
          <a:prstGeom prst="rect">
            <a:avLst/>
          </a:prstGeom>
          <a:solidFill>
            <a:srgbClr val="C00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smtClean="0">
                <a:solidFill>
                  <a:schemeClr val="bg1"/>
                </a:solidFill>
                <a:latin typeface="Calibri" panose="020F0502020204030204" pitchFamily="34" charset="0"/>
              </a:rPr>
              <a:t>Ձեռնարկատիրական էկոհամակարգ</a:t>
            </a:r>
            <a:endParaRPr lang="en-US" sz="14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2734032"/>
            <a:ext cx="20574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smtClean="0">
                <a:latin typeface="Calibri" panose="020F0502020204030204" pitchFamily="34" charset="0"/>
              </a:rPr>
              <a:t>Microsoft ինովացիոն կենտրոն </a:t>
            </a:r>
            <a:endParaRPr lang="en-US" sz="1600" dirty="0" smtClean="0">
              <a:latin typeface="Calibri" panose="020F0502020204030204" pitchFamily="34" charset="0"/>
            </a:endParaRPr>
          </a:p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smtClean="0">
                <a:latin typeface="Calibri" panose="020F0502020204030204" pitchFamily="34" charset="0"/>
              </a:rPr>
              <a:t>Հայ-հնդկական ՏՀՏ ուսումնա-կան կենտրոն</a:t>
            </a:r>
            <a:endParaRPr lang="en-US" sz="1600" dirty="0" smtClean="0">
              <a:latin typeface="Calibri" panose="020F0502020204030204" pitchFamily="34" charset="0"/>
            </a:endParaRPr>
          </a:p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err="1" smtClean="0">
                <a:latin typeface="Calibri" panose="020F0502020204030204" pitchFamily="34" charset="0"/>
              </a:rPr>
              <a:t>mLAB</a:t>
            </a:r>
            <a:r>
              <a:rPr lang="en-US" sz="1600" dirty="0" smtClean="0">
                <a:latin typeface="Calibri" panose="020F0502020204030204" pitchFamily="34" charset="0"/>
              </a:rPr>
              <a:t> ECA</a:t>
            </a:r>
            <a:endParaRPr lang="en-US" sz="1600" dirty="0">
              <a:latin typeface="Calibri" panose="020F0502020204030204" pitchFamily="34" charset="0"/>
            </a:endParaRPr>
          </a:p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smtClean="0">
                <a:latin typeface="Calibri" panose="020F0502020204030204" pitchFamily="34" charset="0"/>
              </a:rPr>
              <a:t>Instigate վերապատրաստման կենտրոն և այլն</a:t>
            </a:r>
            <a:endParaRPr lang="en-US" sz="1600" dirty="0" smtClean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72443" y="2734032"/>
            <a:ext cx="20574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smtClean="0">
                <a:latin typeface="Calibri" panose="020F0502020204030204" pitchFamily="34" charset="0"/>
              </a:rPr>
              <a:t>ՀՀ ազգային ճարտարագիտական լաբորատո-րիա (</a:t>
            </a:r>
            <a:r>
              <a:rPr lang="en-US" sz="1600" dirty="0" smtClean="0">
                <a:latin typeface="Calibri" panose="020F0502020204030204" pitchFamily="34" charset="0"/>
              </a:rPr>
              <a:t>ANEL)</a:t>
            </a:r>
          </a:p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smtClean="0">
                <a:latin typeface="Calibri" panose="020F0502020204030204" pitchFamily="34" charset="0"/>
              </a:rPr>
              <a:t>Գյումրու ՏՏ կենտրոն</a:t>
            </a:r>
            <a:endParaRPr lang="en-US" sz="1600" dirty="0" smtClean="0"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58443" y="2767571"/>
            <a:ext cx="2057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</a:rPr>
              <a:t>Oracle</a:t>
            </a:r>
          </a:p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</a:rPr>
              <a:t>IBM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20643" y="2767571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mtClean="0">
                <a:latin typeface="Calibri" panose="020F0502020204030204" pitchFamily="34" charset="0"/>
              </a:rPr>
              <a:t>Գրանատուս վենչուրային I հիմնադրամ</a:t>
            </a:r>
            <a:endParaRPr lang="en-US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9936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hy-AM" b="1" smtClean="0"/>
              <a:t>Ա</a:t>
            </a:r>
            <a:r>
              <a:rPr lang="en-US" b="1" smtClean="0"/>
              <a:t>րդյունաբերությունն իր աճի ապահովման երկու ուղղություն ունի, այն է`  պահպանելով աութսորսինիգի կարողությունները և աճի համար ավելի բարձր ավելացված արժեքով ձեռնարկատիրական մոդելը 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1600200" y="2362200"/>
            <a:ext cx="2514600" cy="762000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smtClean="0">
                <a:solidFill>
                  <a:schemeClr val="tx1"/>
                </a:solidFill>
                <a:latin typeface="Calibri" panose="020F0502020204030204" pitchFamily="34" charset="0"/>
              </a:rPr>
              <a:t>Աութսորսինգի կարողություններ</a:t>
            </a:r>
            <a:endParaRPr lang="en-US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57800" y="2362200"/>
            <a:ext cx="2514600" cy="762000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smtClean="0">
                <a:solidFill>
                  <a:schemeClr val="tx1"/>
                </a:solidFill>
                <a:latin typeface="Calibri" panose="020F0502020204030204" pitchFamily="34" charset="0"/>
              </a:rPr>
              <a:t>Ձեռնարկատիրական / ավելի բարձր ավելացված արժեքով աճ</a:t>
            </a:r>
            <a:endParaRPr lang="en-US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143000" y="2133600"/>
            <a:ext cx="7112000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422984" y="1563651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b="1" smtClean="0">
                <a:latin typeface="Calibri" panose="020F0502020204030204" pitchFamily="34" charset="0"/>
              </a:rPr>
              <a:t>Ոլորտի զարգացում</a:t>
            </a:r>
            <a:endParaRPr lang="en-US" sz="2400" b="1" dirty="0" smtClean="0">
              <a:latin typeface="Calibri" panose="020F0502020204030204" pitchFamily="34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2667000" y="3352800"/>
            <a:ext cx="381000" cy="381000"/>
          </a:xfrm>
          <a:prstGeom prst="downArrow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6324600" y="3352800"/>
            <a:ext cx="381000" cy="381000"/>
          </a:xfrm>
          <a:prstGeom prst="downArrow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7800" y="5333116"/>
            <a:ext cx="3429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smtClean="0"/>
              <a:t>Միջազգային կազմակերպութ-յունների մուտք </a:t>
            </a:r>
            <a:endParaRPr lang="en-US" sz="1600" dirty="0" smtClean="0"/>
          </a:p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smtClean="0"/>
              <a:t>ՕՈՒՆ</a:t>
            </a:r>
            <a:endParaRPr lang="en-US" sz="1600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5539872" y="5300816"/>
            <a:ext cx="360412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smtClean="0"/>
              <a:t>Վենչուրային կապիտալ</a:t>
            </a:r>
            <a:endParaRPr lang="en-US" sz="1600" dirty="0" smtClean="0"/>
          </a:p>
          <a:p>
            <a:pPr marL="231775" indent="-2317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smtClean="0"/>
              <a:t>Մասշտաբի ավելացում դեպի միջազգային շուկաներ </a:t>
            </a:r>
            <a:endParaRPr lang="en-US" sz="1600" dirty="0" smtClean="0"/>
          </a:p>
        </p:txBody>
      </p:sp>
      <p:sp>
        <p:nvSpPr>
          <p:cNvPr id="15" name="Isosceles Triangle 14"/>
          <p:cNvSpPr/>
          <p:nvPr/>
        </p:nvSpPr>
        <p:spPr>
          <a:xfrm flipV="1">
            <a:off x="1600200" y="4764484"/>
            <a:ext cx="2286000" cy="390526"/>
          </a:xfrm>
          <a:prstGeom prst="triangle">
            <a:avLst>
              <a:gd name="adj" fmla="val 50821"/>
            </a:avLst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Isosceles Triangle 15"/>
          <p:cNvSpPr/>
          <p:nvPr/>
        </p:nvSpPr>
        <p:spPr>
          <a:xfrm flipV="1">
            <a:off x="5340016" y="4764484"/>
            <a:ext cx="2286000" cy="390526"/>
          </a:xfrm>
          <a:prstGeom prst="triangle">
            <a:avLst>
              <a:gd name="adj" fmla="val 50821"/>
            </a:avLst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71863" y="3839208"/>
            <a:ext cx="2743200" cy="641351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smtClean="0">
                <a:solidFill>
                  <a:schemeClr val="tx1"/>
                </a:solidFill>
                <a:latin typeface="Calibri" panose="020F0502020204030204" pitchFamily="34" charset="0"/>
              </a:rPr>
              <a:t>Ցածր արժեքով, բարձրորակ աշխատուժ</a:t>
            </a:r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257800" y="3839208"/>
            <a:ext cx="2628900" cy="641351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smtClean="0">
                <a:solidFill>
                  <a:schemeClr val="tx1"/>
                </a:solidFill>
                <a:latin typeface="Calibri" panose="020F0502020204030204" pitchFamily="34" charset="0"/>
              </a:rPr>
              <a:t>Ինովացիայի կառավարում,  ձեռնարկատիրական հատկություններ</a:t>
            </a:r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2034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81000" y="76200"/>
            <a:ext cx="8153400" cy="914400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smtClean="0">
                <a:latin typeface="Calibri" panose="020F0502020204030204" pitchFamily="34" charset="0"/>
              </a:rPr>
              <a:t>Հայաստանում ՏՏ ընկերությունների քանակի ավելացման պատճառով  ՏՏ մասնագետների պահանջարկը կշարունակի ավելանալ: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" y="1414623"/>
            <a:ext cx="1005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ՏՏ-ում և բարձր տեխնոլոգիական ոլորտներում աշխատողի կլանման պոտենցիալի կանխատեսում 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7099300" y="2658791"/>
            <a:ext cx="271111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600" b="1" smtClean="0"/>
              <a:t>Ենթադրություն</a:t>
            </a:r>
            <a:endParaRPr lang="en-US" sz="1600" b="1" dirty="0" smtClean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smtClean="0"/>
              <a:t>Շուկայի աճի – </a:t>
            </a:r>
            <a:r>
              <a:rPr lang="en-US" sz="1400" dirty="0" smtClean="0"/>
              <a:t>18%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smtClean="0"/>
              <a:t>Արդյունավետության աճ– </a:t>
            </a:r>
            <a:r>
              <a:rPr lang="en-US" sz="1400" dirty="0" smtClean="0"/>
              <a:t>1%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smtClean="0"/>
              <a:t>ՏՏ մասնագետների կլանման պոտենցիալ– </a:t>
            </a:r>
            <a:r>
              <a:rPr lang="en-US" sz="1400" dirty="0" smtClean="0"/>
              <a:t>17%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81000" y="1722400"/>
            <a:ext cx="6597059" cy="3957513"/>
            <a:chOff x="381000" y="1722400"/>
            <a:chExt cx="6597059" cy="3957513"/>
          </a:xfrm>
        </p:grpSpPr>
        <p:grpSp>
          <p:nvGrpSpPr>
            <p:cNvPr id="13" name="Group 12"/>
            <p:cNvGrpSpPr/>
            <p:nvPr/>
          </p:nvGrpSpPr>
          <p:grpSpPr>
            <a:xfrm>
              <a:off x="381000" y="1722400"/>
              <a:ext cx="6597059" cy="3957513"/>
              <a:chOff x="381000" y="1865855"/>
              <a:chExt cx="6126094" cy="3391945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1000" y="1865855"/>
                <a:ext cx="6126094" cy="3391945"/>
              </a:xfrm>
              <a:prstGeom prst="rect">
                <a:avLst/>
              </a:prstGeom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1442401" y="2667000"/>
                <a:ext cx="2596199" cy="263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1400" b="1" i="1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Լավատեսական սցենար</a:t>
                </a:r>
                <a:endParaRPr lang="en-US" sz="1400" b="1" i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352923" y="4114800"/>
                <a:ext cx="2971677" cy="263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1400" b="1" i="1" smtClean="0">
                    <a:solidFill>
                      <a:schemeClr val="bg1">
                        <a:lumMod val="50000"/>
                      </a:schemeClr>
                    </a:solidFill>
                  </a:rPr>
                  <a:t>Վատատեսական սցենար </a:t>
                </a:r>
                <a:endParaRPr lang="en-US" sz="1400" b="1" i="1" dirty="0" smtClean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3451860" y="5334000"/>
              <a:ext cx="211074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US" sz="1100" smtClean="0"/>
                <a:t>Հիմնական  սցենար </a:t>
              </a:r>
              <a:endParaRPr lang="en-US" sz="1100" dirty="0" smtClean="0"/>
            </a:p>
          </p:txBody>
        </p:sp>
      </p:grpSp>
    </p:spTree>
    <p:extLst>
      <p:ext uri="{BB962C8B-B14F-4D97-AF65-F5344CB8AC3E}">
        <p14:creationId xmlns="" xmlns:p14="http://schemas.microsoft.com/office/powerpoint/2010/main" val="1413516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356351"/>
            <a:ext cx="2311400" cy="365125"/>
          </a:xfrm>
        </p:spPr>
        <p:txBody>
          <a:bodyPr/>
          <a:lstStyle/>
          <a:p>
            <a:fld id="{E7C6ABC6-CF60-4751-BF50-E4492DBCB70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66800" y="2590800"/>
            <a:ext cx="8153400" cy="2286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smtClean="0">
                <a:solidFill>
                  <a:srgbClr val="C00000"/>
                </a:solidFill>
              </a:rPr>
              <a:t>Ոլորտի մրցունակությունը պահպանելու համար </a:t>
            </a:r>
            <a:r>
              <a:rPr lang="en-US" sz="2800" b="1" smtClean="0"/>
              <a:t>կրթական ոլորտը </a:t>
            </a:r>
            <a:r>
              <a:rPr lang="en-US" sz="2800" b="1" smtClean="0">
                <a:solidFill>
                  <a:srgbClr val="C00000"/>
                </a:solidFill>
              </a:rPr>
              <a:t>արագ ադապտացման </a:t>
            </a:r>
            <a:r>
              <a:rPr lang="en-US" sz="2800" b="1" smtClean="0"/>
              <a:t>և այս մարտահրավերներն արտահացոլելու կարիք ունի</a:t>
            </a:r>
            <a:r>
              <a:rPr lang="en-US" sz="2800" b="1" smtClean="0">
                <a:solidFill>
                  <a:srgbClr val="C00000"/>
                </a:solidFill>
              </a:rPr>
              <a:t>: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678641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590800" y="3300414"/>
            <a:ext cx="6855867" cy="1500187"/>
          </a:xfrm>
        </p:spPr>
        <p:txBody>
          <a:bodyPr>
            <a:normAutofit/>
          </a:bodyPr>
          <a:lstStyle/>
          <a:p>
            <a:r>
              <a:rPr lang="en-US" smtClean="0">
                <a:latin typeface="+mj-lt"/>
              </a:rPr>
              <a:t>Հայաստանի ՏՏ և բարձր տեխնոլոգիաների ոլորտի հմտությունների բացի վերլուծություն` պահանջարկի տեսակետից</a:t>
            </a:r>
            <a:endParaRPr lang="en-US" dirty="0"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AD43-22E1-4EE6-AC87-6E9B913E543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8882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b="1" smtClean="0"/>
              <a:t>ՏՏ և բարձր տեխնոլոգիական ընկերությունները  գտնում են, որ որակյալ ՏՏ աշխատուժի առաջարկի և պահանջարկի  միջև անհամապատասխանությունը ոլորտի աճը խոչընդոտող հիմնական գործոնն է հանդիսանում: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08748" y="1524000"/>
            <a:ext cx="2133600" cy="1219200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smtClean="0">
                <a:solidFill>
                  <a:schemeClr val="tx1"/>
                </a:solidFill>
                <a:latin typeface="Calibri" panose="020F0502020204030204" pitchFamily="34" charset="0"/>
              </a:rPr>
              <a:t>Որակական հմտություն-ների բաց</a:t>
            </a:r>
            <a:endParaRPr lang="en-US" sz="24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86400" y="1524000"/>
            <a:ext cx="2133600" cy="1219200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smtClean="0">
                <a:solidFill>
                  <a:schemeClr val="tx1"/>
                </a:solidFill>
                <a:latin typeface="Calibri" panose="020F0502020204030204" pitchFamily="34" charset="0"/>
              </a:rPr>
              <a:t>Քանակական հմտություն-ների բաց </a:t>
            </a:r>
            <a:endParaRPr lang="en-US" sz="24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4417595" y="1866900"/>
            <a:ext cx="609600" cy="533400"/>
          </a:xfrm>
          <a:prstGeom prst="rightArrow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5442473" y="4877916"/>
            <a:ext cx="609600" cy="533400"/>
          </a:xfrm>
          <a:prstGeom prst="rightArrow">
            <a:avLst/>
          </a:prstGeom>
          <a:solidFill>
            <a:srgbClr val="C00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5442473" y="3964632"/>
            <a:ext cx="609600" cy="5334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24600" y="3968953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b="1" smtClean="0"/>
              <a:t>150 կարճաժամկետ (3ամիս)աշխատող </a:t>
            </a:r>
            <a:endParaRPr lang="en-US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6324600" y="4823088"/>
            <a:ext cx="2705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b="1" smtClean="0"/>
              <a:t>600 երկարաժամկետ (3 տարի) աշխատող</a:t>
            </a:r>
            <a:endParaRPr lang="en-US" b="1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096000" y="3304674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b="1" smtClean="0"/>
              <a:t>ԱՇԽԱՏՈՂԻ ՊԱՀԱՆՋԱՐԿ</a:t>
            </a:r>
            <a:endParaRPr lang="en-US" sz="2000" b="1" dirty="0" smtClean="0"/>
          </a:p>
        </p:txBody>
      </p:sp>
      <p:graphicFrame>
        <p:nvGraphicFramePr>
          <p:cNvPr id="24" name="Chart 23"/>
          <p:cNvGraphicFramePr/>
          <p:nvPr>
            <p:extLst>
              <p:ext uri="{D42A27DB-BD31-4B8C-83A1-F6EECF244321}">
                <p14:modId xmlns="" xmlns:p14="http://schemas.microsoft.com/office/powerpoint/2010/main" val="784922358"/>
              </p:ext>
            </p:extLst>
          </p:nvPr>
        </p:nvGraphicFramePr>
        <p:xfrm>
          <a:off x="381000" y="3124200"/>
          <a:ext cx="5231731" cy="293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039354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b="1" smtClean="0"/>
              <a:t>Ուսումնասիրված բարձր տոխնոլոգիական ընկերություններում նոր, գիտակ աշխատակցի պահանջարկն ավելի մեծ է, քան ՏՏ ընկերություններում: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160020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ՏՏ մասնագետների պահանջարկը` դասակարգված ըստ ՏՏ և բարձր տեխնոլոգիական ոլորտների</a:t>
            </a:r>
            <a:endParaRPr lang="en-US" sz="16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336030" y="1988219"/>
            <a:ext cx="7918970" cy="2438400"/>
            <a:chOff x="2286000" y="2442243"/>
            <a:chExt cx="7918970" cy="2438400"/>
          </a:xfrm>
        </p:grpSpPr>
        <p:graphicFrame>
          <p:nvGraphicFramePr>
            <p:cNvPr id="7" name="Chart 6"/>
            <p:cNvGraphicFramePr/>
            <p:nvPr>
              <p:extLst>
                <p:ext uri="{D42A27DB-BD31-4B8C-83A1-F6EECF244321}">
                  <p14:modId xmlns="" xmlns:p14="http://schemas.microsoft.com/office/powerpoint/2010/main" val="1345669004"/>
                </p:ext>
              </p:extLst>
            </p:nvPr>
          </p:nvGraphicFramePr>
          <p:xfrm>
            <a:off x="2743200" y="2442243"/>
            <a:ext cx="7461770" cy="2438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0" name="TextBox 1"/>
            <p:cNvSpPr txBox="1"/>
            <p:nvPr/>
          </p:nvSpPr>
          <p:spPr>
            <a:xfrm>
              <a:off x="2286000" y="3808998"/>
              <a:ext cx="1447800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1200"/>
                </a:spcBef>
              </a:pPr>
              <a:r>
                <a:rPr lang="en-US" sz="1600" b="1" smtClean="0"/>
                <a:t>Բարձր տեխնոլո-գիաներ</a:t>
              </a:r>
              <a:endParaRPr lang="en-US" sz="1600" b="1" dirty="0" smtClean="0"/>
            </a:p>
          </p:txBody>
        </p:sp>
      </p:grpSp>
      <p:sp>
        <p:nvSpPr>
          <p:cNvPr id="13" name="TextBox 1"/>
          <p:cNvSpPr txBox="1"/>
          <p:nvPr/>
        </p:nvSpPr>
        <p:spPr>
          <a:xfrm>
            <a:off x="2971800" y="4038600"/>
            <a:ext cx="16459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smtClean="0"/>
              <a:t>Կարճաժամկետ պահանջարկ</a:t>
            </a:r>
            <a:endParaRPr lang="en-US" sz="1400" dirty="0" smtClean="0"/>
          </a:p>
        </p:txBody>
      </p:sp>
      <p:sp>
        <p:nvSpPr>
          <p:cNvPr id="14" name="TextBox 1"/>
          <p:cNvSpPr txBox="1"/>
          <p:nvPr/>
        </p:nvSpPr>
        <p:spPr>
          <a:xfrm>
            <a:off x="4831080" y="4038600"/>
            <a:ext cx="16459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smtClean="0"/>
              <a:t>Երկարաժամկետ պահանջարկ</a:t>
            </a:r>
            <a:endParaRPr lang="en-US" sz="1400" dirty="0" smtClean="0"/>
          </a:p>
        </p:txBody>
      </p:sp>
    </p:spTree>
    <p:extLst>
      <p:ext uri="{BB962C8B-B14F-4D97-AF65-F5344CB8AC3E}">
        <p14:creationId xmlns="" xmlns:p14="http://schemas.microsoft.com/office/powerpoint/2010/main" val="3706465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>
            <p:extLst>
              <p:ext uri="{D42A27DB-BD31-4B8C-83A1-F6EECF244321}">
                <p14:modId xmlns="" xmlns:p14="http://schemas.microsoft.com/office/powerpoint/2010/main" val="3027770682"/>
              </p:ext>
            </p:extLst>
          </p:nvPr>
        </p:nvGraphicFramePr>
        <p:xfrm>
          <a:off x="239694" y="1639172"/>
          <a:ext cx="5217695" cy="4395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r>
              <a:rPr lang="en-US" b="1" smtClean="0"/>
              <a:t>Ծրագրագրավորումը կշարունակի մնալ ամենից տարածված և պահանջված  մասնագիտացումը առաջիկա 3 տարիների ընթացքում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98721" y="1295400"/>
            <a:ext cx="60325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Պահանջվող ՏՏ մասնագետների թիվը` դասակարգված  ըստ մասնագիտացմանբ</a:t>
            </a:r>
            <a:endParaRPr lang="en-US" sz="1200" dirty="0"/>
          </a:p>
        </p:txBody>
      </p:sp>
      <p:sp>
        <p:nvSpPr>
          <p:cNvPr id="17" name="Oval 16"/>
          <p:cNvSpPr/>
          <p:nvPr/>
        </p:nvSpPr>
        <p:spPr>
          <a:xfrm>
            <a:off x="2130665" y="4953000"/>
            <a:ext cx="1284306" cy="541655"/>
          </a:xfrm>
          <a:prstGeom prst="ellipse">
            <a:avLst/>
          </a:prstGeom>
          <a:noFill/>
          <a:ln w="127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3581400" y="5071427"/>
            <a:ext cx="304800" cy="3048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172200" y="1371600"/>
            <a:ext cx="29279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Breakdown of short-term "Other" category</a:t>
            </a:r>
            <a:endParaRPr lang="en-US" sz="1200" dirty="0"/>
          </a:p>
        </p:txBody>
      </p:sp>
      <p:sp>
        <p:nvSpPr>
          <p:cNvPr id="20" name="Rectangle 19"/>
          <p:cNvSpPr/>
          <p:nvPr/>
        </p:nvSpPr>
        <p:spPr>
          <a:xfrm>
            <a:off x="5951579" y="3672036"/>
            <a:ext cx="28718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Breakdown of </a:t>
            </a:r>
            <a:r>
              <a:rPr lang="en-US" sz="1200" b="1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long-term </a:t>
            </a:r>
            <a:r>
              <a:rPr lang="en-US" sz="12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"Other" category</a:t>
            </a:r>
            <a:endParaRPr lang="en-US" sz="1200" dirty="0"/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="" xmlns:p14="http://schemas.microsoft.com/office/powerpoint/2010/main" val="2841137413"/>
              </p:ext>
            </p:extLst>
          </p:nvPr>
        </p:nvGraphicFramePr>
        <p:xfrm>
          <a:off x="5867125" y="1603077"/>
          <a:ext cx="3024487" cy="198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hart 22"/>
          <p:cNvGraphicFramePr/>
          <p:nvPr>
            <p:extLst>
              <p:ext uri="{D42A27DB-BD31-4B8C-83A1-F6EECF244321}">
                <p14:modId xmlns="" xmlns:p14="http://schemas.microsoft.com/office/powerpoint/2010/main" val="1088802354"/>
              </p:ext>
            </p:extLst>
          </p:nvPr>
        </p:nvGraphicFramePr>
        <p:xfrm>
          <a:off x="5486400" y="3858450"/>
          <a:ext cx="3810000" cy="2572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997273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smtClean="0"/>
              <a:t>Ընկերությունների համար աշխատանքի վերցելու տեսակետից հիմնական խոչընդոտը հանդիսանում է շուկայում որակյալ թեկնածուների պակասը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1676400"/>
            <a:ext cx="7848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ՏՏ և ինժեներա-տեխնիկական ընկերություններում աշխատանքի վերցնելու հետ կապված հիմնական խոչընդոտներ </a:t>
            </a:r>
            <a:endParaRPr lang="en-US" sz="24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19800" y="5334000"/>
            <a:ext cx="17315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1200" b="1" smtClean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Հարցվածների թիվ` 29</a:t>
            </a:r>
            <a:endParaRPr lang="en-US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="" xmlns:p14="http://schemas.microsoft.com/office/powerpoint/2010/main" val="2948739651"/>
              </p:ext>
            </p:extLst>
          </p:nvPr>
        </p:nvGraphicFramePr>
        <p:xfrm>
          <a:off x="1600200" y="2624554"/>
          <a:ext cx="6604000" cy="2578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366504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/>
              <a:t>15</a:t>
            </a:fld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pPr algn="ctr"/>
            <a:r>
              <a:rPr lang="hy-AM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Մ</a:t>
            </a:r>
            <a:r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իգրացիոն միտումը զգալիորեն ազդում է ՀՀ-ում առկա </a:t>
            </a:r>
          </a:p>
          <a:p>
            <a:pPr algn="ctr"/>
            <a:r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ՏՏ մասնագետների  վրա: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56632" y="3011905"/>
            <a:ext cx="3048000" cy="1066800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Արդյունավետ, ստեղծագործող և գլոբալ կարիերա որոնողներ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73174" y="3003884"/>
            <a:ext cx="3048000" cy="1066800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Երկրի հետ անձնական ամուր կապեր ունեցող, բարձր փոխհատուցում որոնող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56632" y="1616074"/>
            <a:ext cx="7064542" cy="746125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smtClean="0">
                <a:solidFill>
                  <a:schemeClr val="tx1"/>
                </a:solidFill>
                <a:latin typeface="Calibri" panose="020F0502020204030204" pitchFamily="34" charset="0"/>
              </a:rPr>
              <a:t>ՏՏ մասնագետները Հայաստանում </a:t>
            </a:r>
            <a:endParaRPr lang="en-US" sz="2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2" name="Straight Arrow Connector 11"/>
          <p:cNvCxnSpPr>
            <a:endCxn id="6" idx="0"/>
          </p:cNvCxnSpPr>
          <p:nvPr/>
        </p:nvCxnSpPr>
        <p:spPr>
          <a:xfrm flipH="1">
            <a:off x="2780632" y="2362199"/>
            <a:ext cx="0" cy="64970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781800" y="2362199"/>
            <a:ext cx="0" cy="64168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70648" y="4728411"/>
            <a:ext cx="2019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b="1" smtClean="0"/>
              <a:t>Լքում են երկիրը</a:t>
            </a:r>
            <a:endParaRPr lang="en-US" b="1" dirty="0" smtClean="0"/>
          </a:p>
        </p:txBody>
      </p:sp>
      <p:sp>
        <p:nvSpPr>
          <p:cNvPr id="18" name="Down Arrow 17"/>
          <p:cNvSpPr/>
          <p:nvPr/>
        </p:nvSpPr>
        <p:spPr>
          <a:xfrm flipV="1">
            <a:off x="2590132" y="4343400"/>
            <a:ext cx="381000" cy="385011"/>
          </a:xfrm>
          <a:prstGeom prst="downArrow">
            <a:avLst/>
          </a:prstGeom>
          <a:solidFill>
            <a:srgbClr val="C00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9084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356351"/>
            <a:ext cx="2311400" cy="365125"/>
          </a:xfrm>
        </p:spPr>
        <p:txBody>
          <a:bodyPr/>
          <a:lstStyle/>
          <a:p>
            <a:fld id="{E7C6ABC6-CF60-4751-BF50-E4492DBCB70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4800" y="2590800"/>
            <a:ext cx="9144000" cy="23622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smtClean="0"/>
              <a:t>Սահմանափակ եկամուտներ ունեցող տեղական փոքր ընկերությունները խնդիր ունեն </a:t>
            </a:r>
            <a:r>
              <a:rPr lang="en-US" sz="2800" b="1" smtClean="0">
                <a:solidFill>
                  <a:srgbClr val="C00000"/>
                </a:solidFill>
              </a:rPr>
              <a:t>տեղական շնորհալի մասնագետ վարձելիս մրցակցության սաստկացման իմաստով`</a:t>
            </a:r>
            <a:r>
              <a:rPr lang="en-US" sz="2800" b="1" smtClean="0"/>
              <a:t> պայմանավորված վարձատրության բարձր մակարդակով:</a:t>
            </a:r>
            <a:endParaRPr lang="en-US" sz="2800" b="1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3228217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hart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76400"/>
            <a:ext cx="8766175" cy="3048000"/>
          </a:xfrm>
          <a:prstGeom prst="rect">
            <a:avLst/>
          </a:prstGeom>
          <a:noFill/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762000" y="457200"/>
            <a:ext cx="7772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smtClean="0">
                <a:ea typeface="MS Mincho" pitchFamily="49" charset="-128"/>
                <a:cs typeface="Times New Roman" pitchFamily="18" charset="0"/>
              </a:rPr>
              <a:t>ՏՏ և ճարտարագիտության ոլորտների  շրջանավարտների  հմտությունների գնահատում ըստ ընկերությունների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7123113" y="4767263"/>
            <a:ext cx="25827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en-US" sz="1400" b="1" smtClean="0">
                <a:ea typeface="MS Mincho" pitchFamily="49" charset="-128"/>
                <a:cs typeface="Calibri" pitchFamily="34" charset="0"/>
              </a:rPr>
              <a:t>Հարցում անցածների թիվ` 29</a:t>
            </a:r>
            <a:endParaRPr lang="en-US" sz="2400">
              <a:ea typeface="MS Mincho" pitchFamily="49" charset="-128"/>
              <a:cs typeface="Times New Roman" pitchFamily="18" charset="0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482600" y="5260975"/>
            <a:ext cx="78994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1775" indent="-231775">
              <a:spcBef>
                <a:spcPts val="1200"/>
              </a:spcBef>
              <a:buFont typeface="Arial" charset="0"/>
              <a:buChar char="•"/>
            </a:pPr>
            <a:r>
              <a:rPr lang="en-US" sz="1600" b="1" smtClean="0"/>
              <a:t>Պրակտիկ կարողությունները սպասվածից ավելի քիչ են պատասխանողների ~</a:t>
            </a:r>
            <a:r>
              <a:rPr lang="en-US" sz="1600" b="1"/>
              <a:t>73% </a:t>
            </a:r>
            <a:r>
              <a:rPr lang="en-US" sz="1600" b="1" smtClean="0"/>
              <a:t>-ի մոտ:</a:t>
            </a:r>
            <a:endParaRPr lang="en-US" sz="1600" b="1"/>
          </a:p>
          <a:p>
            <a:pPr marL="231775" indent="-231775">
              <a:spcBef>
                <a:spcPts val="1200"/>
              </a:spcBef>
              <a:buFont typeface="Arial" charset="0"/>
              <a:buChar char="•"/>
            </a:pPr>
            <a:r>
              <a:rPr lang="en-US" sz="1600" b="1" smtClean="0"/>
              <a:t>Տեսական գիտելիքների մակարդակը միջին կամ ցածր է պատասխանողների </a:t>
            </a:r>
            <a:r>
              <a:rPr lang="en-US" sz="1600" b="1"/>
              <a:t>~80% </a:t>
            </a:r>
            <a:r>
              <a:rPr lang="en-US" sz="1600" b="1" smtClean="0"/>
              <a:t>-ի մոտ:</a:t>
            </a:r>
            <a:endParaRPr lang="en-US" sz="1600" b="1"/>
          </a:p>
        </p:txBody>
      </p:sp>
      <p:sp>
        <p:nvSpPr>
          <p:cNvPr id="7" name="Rectangle 6"/>
          <p:cNvSpPr/>
          <p:nvPr/>
        </p:nvSpPr>
        <p:spPr>
          <a:xfrm>
            <a:off x="506413" y="3159125"/>
            <a:ext cx="8928100" cy="1219200"/>
          </a:xfrm>
          <a:prstGeom prst="rect">
            <a:avLst/>
          </a:prstGeom>
          <a:solidFill>
            <a:schemeClr val="bg1">
              <a:alpha val="87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hart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19200"/>
            <a:ext cx="8742363" cy="2816225"/>
          </a:xfrm>
          <a:prstGeom prst="rect">
            <a:avLst/>
          </a:prstGeom>
          <a:noFill/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6705600" y="4714875"/>
            <a:ext cx="28416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1400" b="1" smtClean="0">
                <a:ea typeface="MS Mincho" pitchFamily="49" charset="-128"/>
                <a:cs typeface="Calibri" pitchFamily="34" charset="0"/>
              </a:rPr>
              <a:t>Հարցում անցածների թիվ` </a:t>
            </a:r>
            <a:r>
              <a:rPr lang="en-US" sz="1400" b="1">
                <a:ea typeface="MS Mincho" pitchFamily="49" charset="-128"/>
                <a:cs typeface="Calibri" pitchFamily="34" charset="0"/>
              </a:rPr>
              <a:t>29</a:t>
            </a:r>
            <a:endParaRPr lang="en-US" sz="2400">
              <a:ea typeface="MS Mincho" pitchFamily="49" charset="-128"/>
              <a:cs typeface="Times New Roman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685800" y="381000"/>
            <a:ext cx="883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smtClean="0">
                <a:ea typeface="MS Mincho" pitchFamily="49" charset="-128"/>
                <a:cs typeface="Times New Roman" pitchFamily="18" charset="0"/>
              </a:rPr>
              <a:t>ՏՏ և ճարտարագիտության ոլորտների շրջանավարտների հմտությունների գնահատում `</a:t>
            </a:r>
          </a:p>
          <a:p>
            <a:pPr algn="ctr"/>
            <a:r>
              <a:rPr lang="en-US" sz="1600" b="1" smtClean="0">
                <a:ea typeface="MS Mincho" pitchFamily="49" charset="-128"/>
                <a:cs typeface="Times New Roman" pitchFamily="18" charset="0"/>
              </a:rPr>
              <a:t> ըստ ընկերությունների</a:t>
            </a:r>
            <a:endParaRPr lang="en-US" sz="1600">
              <a:ea typeface="MS Mincho" pitchFamily="49" charset="-128"/>
              <a:cs typeface="Times New Roman" pitchFamily="18" charset="0"/>
            </a:endParaRP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533400" y="5334000"/>
            <a:ext cx="80772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1775" indent="-231775">
              <a:spcBef>
                <a:spcPts val="1200"/>
              </a:spcBef>
              <a:buFont typeface="Arial" charset="0"/>
              <a:buChar char="•"/>
            </a:pPr>
            <a:r>
              <a:rPr lang="hy-AM" sz="1600" b="1" smtClean="0"/>
              <a:t>Ե</a:t>
            </a:r>
            <a:r>
              <a:rPr lang="en-US" sz="1600" b="1" smtClean="0"/>
              <a:t>րկար պատրաստում չպահանջող հմտությունները միջին կամ ավելի բարձր ենպատասխանողների մոտ ~70</a:t>
            </a:r>
            <a:r>
              <a:rPr lang="en-US" sz="1600" b="1"/>
              <a:t>% </a:t>
            </a:r>
            <a:r>
              <a:rPr lang="en-US" sz="1600" b="1" smtClean="0"/>
              <a:t>-ի մոտ:</a:t>
            </a:r>
            <a:endParaRPr lang="en-US" sz="1600" b="1"/>
          </a:p>
          <a:p>
            <a:pPr marL="231775" indent="-231775">
              <a:spcBef>
                <a:spcPts val="1200"/>
              </a:spcBef>
              <a:buFont typeface="Arial" charset="0"/>
              <a:buChar char="•"/>
            </a:pPr>
            <a:r>
              <a:rPr lang="en-US" sz="1600" b="1" smtClean="0"/>
              <a:t>Անգլերենի հմտությունները միջին կամ ավելի բարձր են պատասխանողների ~80</a:t>
            </a:r>
            <a:r>
              <a:rPr lang="en-US" sz="1600" b="1"/>
              <a:t>% </a:t>
            </a:r>
            <a:r>
              <a:rPr lang="en-US" sz="1600" b="1" smtClean="0"/>
              <a:t>-ի մոտ:</a:t>
            </a:r>
            <a:endParaRPr lang="en-US" sz="1600" b="1"/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685800" y="2001838"/>
            <a:ext cx="1703388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1200"/>
              </a:spcBef>
            </a:pPr>
            <a:r>
              <a:rPr lang="en-US" sz="1400"/>
              <a:t>Practical knowledge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914400"/>
            <a:ext cx="8928100" cy="533400"/>
          </a:xfrm>
          <a:prstGeom prst="rect">
            <a:avLst/>
          </a:prstGeom>
          <a:solidFill>
            <a:schemeClr val="bg1">
              <a:alpha val="87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81000" y="76200"/>
            <a:ext cx="8991600" cy="990599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smtClean="0"/>
              <a:t>Երկար ուսուցում չպահանջող հմտությունների և լեզվի լավ տիրապետումը կարևոր են գործատուների համար: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5562600" y="1524000"/>
            <a:ext cx="3429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Ուսումնասիրված ՏՏ ընկերութ-յուններում անգլերենի տիրա-պետող աշխատողների մասնա-բաժինը </a:t>
            </a:r>
            <a:endParaRPr lang="en-US" sz="1600" i="1" dirty="0">
              <a:solidFill>
                <a:srgbClr val="1F497D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1524000"/>
            <a:ext cx="396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smtClean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Աշխատանքի համար թեկնածուների ` երկար ուսուցում չպահանջող հմտությունների գնահատում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762000" y="4681488"/>
            <a:ext cx="26581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1200" b="1" smtClean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Հարցման մասնակիցների թիվը ` </a:t>
            </a:r>
            <a:r>
              <a:rPr lang="en-US" sz="1200" b="1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28</a:t>
            </a:r>
            <a:endParaRPr lang="en-US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81800" y="5257800"/>
            <a:ext cx="27398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1200" b="1" smtClean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Հարցման մասնակիցների թիվը ` 29</a:t>
            </a:r>
            <a:endParaRPr lang="en-US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="" xmlns:p14="http://schemas.microsoft.com/office/powerpoint/2010/main" val="2658441588"/>
              </p:ext>
            </p:extLst>
          </p:nvPr>
        </p:nvGraphicFramePr>
        <p:xfrm>
          <a:off x="546768" y="2514600"/>
          <a:ext cx="4253832" cy="193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Chart 16"/>
          <p:cNvGraphicFramePr/>
          <p:nvPr>
            <p:extLst>
              <p:ext uri="{D42A27DB-BD31-4B8C-83A1-F6EECF244321}">
                <p14:modId xmlns="" xmlns:p14="http://schemas.microsoft.com/office/powerpoint/2010/main" val="696999740"/>
              </p:ext>
            </p:extLst>
          </p:nvPr>
        </p:nvGraphicFramePr>
        <p:xfrm>
          <a:off x="5638800" y="2514600"/>
          <a:ext cx="3699569" cy="2623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2063412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hart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50" y="1981200"/>
            <a:ext cx="8655050" cy="3200400"/>
          </a:xfrm>
          <a:prstGeom prst="rect">
            <a:avLst/>
          </a:prstGeom>
          <a:noFill/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76200"/>
            <a:ext cx="8991600" cy="1600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Որակյալ թեկնածուների պակասի պատճառով</a:t>
            </a:r>
            <a:r>
              <a:rPr kumimoji="0" lang="en-US" sz="2400" b="1" i="0" u="none" strike="noStrike" kern="1200" cap="none" spc="0" normalizeH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ընկերություն-ները համապատասխանեցնում են աշխատանքի վերցնելու իրենց պահանջները և ցածրացնում</a:t>
            </a:r>
            <a:r>
              <a:rPr kumimoji="0" lang="en-US" sz="2400" b="1" i="0" u="none" strike="noStrike" kern="1200" cap="none" spc="0" normalizeH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են ստանդարտը</a:t>
            </a:r>
            <a:endParaRPr kumimoji="0" 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endParaRPr kumimoji="0" lang="en-US" sz="2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81000" y="1447800"/>
            <a:ext cx="8915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smtClean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Ընկերությունների ներկայիս նախընտրությունը` թեկնածուների տարբեր հմտությունների և գիտելիքների և այլ առանձնահատկությունների  առումով:</a:t>
            </a:r>
            <a:endParaRPr lang="en-US" sz="16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162800" y="5105400"/>
            <a:ext cx="233269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en-US" sz="1200" b="1" smtClean="0">
                <a:ea typeface="MS Mincho" pitchFamily="49" charset="-128"/>
                <a:cs typeface="Calibri" pitchFamily="34" charset="0"/>
              </a:rPr>
              <a:t>Հարցում անցածների թիվը` </a:t>
            </a:r>
            <a:r>
              <a:rPr lang="en-US" sz="1200" b="1">
                <a:ea typeface="MS Mincho" pitchFamily="49" charset="-128"/>
                <a:cs typeface="Calibri" pitchFamily="34" charset="0"/>
              </a:rPr>
              <a:t>28</a:t>
            </a:r>
            <a:endParaRPr lang="en-US" sz="2000">
              <a:ea typeface="MS Mincho" pitchFamily="49" charset="-128"/>
              <a:cs typeface="Times New Roman" pitchFamily="18" charset="0"/>
            </a:endParaRP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BDCBD703-36B6-4F96-9669-9F80B2A77F10}" type="slidenum">
              <a:rPr lang="en-US" sz="1400"/>
              <a:pPr algn="r">
                <a:defRPr/>
              </a:pPr>
              <a:t>20</a:t>
            </a:fld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356351"/>
            <a:ext cx="2311400" cy="365125"/>
          </a:xfrm>
        </p:spPr>
        <p:txBody>
          <a:bodyPr/>
          <a:lstStyle/>
          <a:p>
            <a:fld id="{E7C6ABC6-CF60-4751-BF50-E4492DBCB70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4800" y="1828800"/>
            <a:ext cx="9220200" cy="3352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smtClean="0"/>
              <a:t>Համալսարանական կրթության աստիճանը  ընկերությունների կողմից աշխատանքի վերցնելու հետ կապված որոշում ընդունելու տեսակետից կարևոր գործոն չի հանդիսանում ` փաստելով այն մասին, որ ոլորտում բարձրագույն կրթության դերը և նշանակությունը նվազում են` պայմանավորված </a:t>
            </a:r>
            <a:r>
              <a:rPr lang="en-US" sz="2800" b="1" smtClean="0">
                <a:solidFill>
                  <a:srgbClr val="C00000"/>
                </a:solidFill>
              </a:rPr>
              <a:t>շրջանավարտների ոչ բավարար որակով:</a:t>
            </a:r>
            <a:endParaRPr lang="en-US" sz="2800" b="1" smtClean="0"/>
          </a:p>
          <a:p>
            <a:pPr marL="0" indent="0" algn="ctr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4011531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356351"/>
            <a:ext cx="2311400" cy="365125"/>
          </a:xfrm>
        </p:spPr>
        <p:txBody>
          <a:bodyPr/>
          <a:lstStyle/>
          <a:p>
            <a:fld id="{E7C6ABC6-CF60-4751-BF50-E4492DBCB70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1981200"/>
            <a:ext cx="8153400" cy="2286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smtClean="0">
                <a:solidFill>
                  <a:srgbClr val="C00000"/>
                </a:solidFill>
              </a:rPr>
              <a:t>Ուսումնասիրված ընկերությունների միայն 8%-ն է </a:t>
            </a:r>
            <a:r>
              <a:rPr lang="en-US" sz="2800" b="1" smtClean="0"/>
              <a:t>համարում, որ աշխատանքի վերցնելու գործընթացում հույժ կարևոր է համալսարանական կրթության դիպլոմը: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4111714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b="1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Ներկայումս ընկերությունները գտնում են, որ մագիստրոսի աստիճանի   օգուտը սահմանափակ է` ի լրումն ավելի ցածր մակարդակում  տրամադրված կրթության շրջանակներում ձեռք բերված գիտելիքների:</a:t>
            </a:r>
          </a:p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62000" y="1600200"/>
            <a:ext cx="822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smtClean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Ոլորտում աշխատուժի ներկայիս կառուցվածքն` ըստ համալսարանական  կրթության աստիճանի</a:t>
            </a: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="" xmlns:p14="http://schemas.microsoft.com/office/powerpoint/2010/main" val="2655569690"/>
              </p:ext>
            </p:extLst>
          </p:nvPr>
        </p:nvGraphicFramePr>
        <p:xfrm>
          <a:off x="1816768" y="2133600"/>
          <a:ext cx="6629400" cy="3837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999513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356351"/>
            <a:ext cx="2311400" cy="365125"/>
          </a:xfrm>
        </p:spPr>
        <p:txBody>
          <a:bodyPr/>
          <a:lstStyle/>
          <a:p>
            <a:fld id="{E7C6ABC6-CF60-4751-BF50-E4492DBCB70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1752600"/>
            <a:ext cx="8153400" cy="2590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smtClean="0"/>
              <a:t>Համապատասխան տեղեկատվությունն ինքնուրույն գտնելու, վերջինս կիրառելու կարողությունը խիստ կարևոր պահանջ է, իսկ շրջանավարտների մեծ մասի մոտ ներկայումս բացակայում է </a:t>
            </a:r>
            <a:r>
              <a:rPr lang="en-US" sz="2800" b="1" smtClean="0">
                <a:solidFill>
                  <a:srgbClr val="C00000"/>
                </a:solidFill>
              </a:rPr>
              <a:t>ինքնակրթությունը: </a:t>
            </a:r>
            <a:endParaRPr lang="en-US" sz="2800" b="1" smtClean="0"/>
          </a:p>
          <a:p>
            <a:pPr marL="0" indent="0" algn="ctr">
              <a:buNone/>
            </a:pPr>
            <a:endParaRPr lang="en-US" sz="2800" b="1" smtClean="0"/>
          </a:p>
        </p:txBody>
      </p:sp>
    </p:spTree>
    <p:extLst>
      <p:ext uri="{BB962C8B-B14F-4D97-AF65-F5344CB8AC3E}">
        <p14:creationId xmlns="" xmlns:p14="http://schemas.microsoft.com/office/powerpoint/2010/main" val="14603623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b="1" smtClean="0"/>
              <a:t>Ընկերությունները չեն տարբերակում բարձրագույն կրթական հաստատությունների ֆակուլտետները և հիմնական մասնագիտությունները</a:t>
            </a:r>
          </a:p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85800" y="1828800"/>
            <a:ext cx="8763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smtClean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Շրջանավարտների մասնագիտացման իմաստով ընկերությունների նախընտրությունը</a:t>
            </a:r>
          </a:p>
        </p:txBody>
      </p:sp>
      <p:sp>
        <p:nvSpPr>
          <p:cNvPr id="7" name="Rectangle 6"/>
          <p:cNvSpPr/>
          <p:nvPr/>
        </p:nvSpPr>
        <p:spPr>
          <a:xfrm>
            <a:off x="6934200" y="5275849"/>
            <a:ext cx="22044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1200" b="1" smtClean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Հարցում անցածների թիվ` </a:t>
            </a:r>
            <a:r>
              <a:rPr lang="en-US" sz="1200" b="1" dirty="0" smtClean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29</a:t>
            </a:r>
            <a:endParaRPr lang="en-US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="" xmlns:p14="http://schemas.microsoft.com/office/powerpoint/2010/main" val="1054281854"/>
              </p:ext>
            </p:extLst>
          </p:nvPr>
        </p:nvGraphicFramePr>
        <p:xfrm>
          <a:off x="1828800" y="2286000"/>
          <a:ext cx="5867400" cy="2865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7943050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76200"/>
            <a:ext cx="8991600" cy="1371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7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Հարցվող</a:t>
            </a:r>
            <a:r>
              <a:rPr kumimoji="0" lang="en-US" sz="2700" b="1" i="0" u="none" strike="noStrike" kern="1200" cap="none" spc="0" normalizeH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ընկերությունների մոտ </a:t>
            </a:r>
            <a:r>
              <a:rPr kumimoji="0" lang="en-US" sz="27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34%-ը ոչ մի նախընտրություն չհայտնեց</a:t>
            </a:r>
            <a:r>
              <a:rPr kumimoji="0" lang="en-US" sz="2700" b="1" i="0" u="none" strike="noStrike" kern="1200" cap="none" spc="0" normalizeH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կոնկրետ համալսարանի շրջանավարտի վարձելու իմաստով:</a:t>
            </a:r>
            <a:endParaRPr kumimoji="0" lang="en-US" sz="27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Chart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060575"/>
            <a:ext cx="4949825" cy="3657600"/>
          </a:xfrm>
          <a:prstGeom prst="rect">
            <a:avLst/>
          </a:prstGeom>
          <a:noFill/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33400" y="1600200"/>
            <a:ext cx="861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smtClean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Հայկական համալսարաններից աշխատանքի վերցնելու ընկերության նախընտրություն`</a:t>
            </a:r>
            <a:endParaRPr lang="en-US" sz="1600">
              <a:ea typeface="MS Mincho" pitchFamily="49" charset="-128"/>
              <a:cs typeface="Times New Roman" pitchFamily="18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086600" y="5867400"/>
            <a:ext cx="17363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en-US" sz="1200" b="1" smtClean="0">
                <a:ea typeface="MS Mincho" pitchFamily="49" charset="-128"/>
                <a:cs typeface="Calibri" pitchFamily="34" charset="0"/>
              </a:rPr>
              <a:t>Հարցվողների թիվ`  28</a:t>
            </a:r>
            <a:endParaRPr lang="en-US" sz="2000">
              <a:ea typeface="MS Mincho" pitchFamily="49" charset="-128"/>
              <a:cs typeface="Times New Roman" pitchFamily="18" charset="0"/>
            </a:endParaRP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00836B13-939F-4E60-9138-134357683B80}" type="slidenum">
              <a:rPr lang="en-US" sz="1400"/>
              <a:pPr algn="r">
                <a:defRPr/>
              </a:pPr>
              <a:t>26</a:t>
            </a:fld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533400" y="3300414"/>
            <a:ext cx="8913267" cy="1500187"/>
          </a:xfrm>
        </p:spPr>
        <p:txBody>
          <a:bodyPr>
            <a:normAutofit/>
          </a:bodyPr>
          <a:lstStyle/>
          <a:p>
            <a:r>
              <a:rPr lang="en-US" smtClean="0"/>
              <a:t>Հայաստանի ՏՏ և բարձր տեխնոլոգիաների ոլորտի հմտությունների բացի վերլուծություն` առաջարկի տեսակետից</a:t>
            </a:r>
          </a:p>
          <a:p>
            <a:endParaRPr lang="en-US" dirty="0"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AD43-22E1-4EE6-AC87-6E9B913E543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8498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r>
              <a:rPr lang="en-US" b="1" smtClean="0"/>
              <a:t>Հայաստանի բարձրագույն կրթության համակարգին պակասում է մրցակցային դինամիզմը և արդյունավետությունը: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3400" y="1295400"/>
            <a:ext cx="8991600" cy="5374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70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Չնայած 63 պետական և մասնավոր հաստատությունների առկայությանը` ոլորտը չունի արդյունավետ մրցակցային միջավայր.</a:t>
            </a: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Պետական համալսարանները արտոնյալ են` տրամադրելով ուսման վարձի զգալի սուբսիդիաներ և ազատում զինծառայությունից: </a:t>
            </a:r>
            <a:endParaRPr lang="en-US" sz="1700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Հայաստանը բավականաչափ մեծ չէ, որպեսզի իրեն թույլ տա ունենալ մի քանի համալսարաններ, որոնք կմրցեն գիտության յուրաքանչյուր ճյուղում, ուստի որոշ ճյուղերում դրանցից մի քանիսը դարձել են մենաշնորհային հիմունքներով ծառայություններ մատուցող: </a:t>
            </a:r>
            <a:endParaRPr lang="en-US" sz="1700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Հինգ բուհ դոմինանտ դիրք ունի ոլորտում` վերջիններիս ընդգրվածության մասշտաբից ելնելով: </a:t>
            </a:r>
            <a:endParaRPr lang="en-US" sz="1700" dirty="0" smtClean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Հայկական բարձրագույն կրթական հաստատություններն իրենց կատարողականին չեն հետևում միջազգային վարկանիշային աղյուսակի, շրջանավարտների մասնագիտական զարգացման և այլնի համաձայն: </a:t>
            </a:r>
            <a:endParaRPr lang="en-US" sz="1700" dirty="0" smtClean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Գլոբալ կրթական շուկայի հետ մինիմալ կապը նշանակում է, որ տեղական շուկան «շրջափակված» է:</a:t>
            </a:r>
            <a:endParaRPr lang="en-US" sz="17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4331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b="1" smtClean="0"/>
              <a:t>Եվրոպական բարձրագույն կրթության ոլորտին միանալու ձգտում ը ճնշում է, որպեսզի Հայաստանը բարեփոխումներ իրականացնի, սակայն վերջիններիս ընթացքը դեռևս գոհացուցիչ չէ: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="" xmlns:p14="http://schemas.microsoft.com/office/powerpoint/2010/main" val="3770701815"/>
              </p:ext>
            </p:extLst>
          </p:nvPr>
        </p:nvGraphicFramePr>
        <p:xfrm>
          <a:off x="342900" y="3910543"/>
          <a:ext cx="9029700" cy="2810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="" xmlns:p14="http://schemas.microsoft.com/office/powerpoint/2010/main" val="1516108026"/>
              </p:ext>
            </p:extLst>
          </p:nvPr>
        </p:nvGraphicFramePr>
        <p:xfrm>
          <a:off x="381000" y="1179986"/>
          <a:ext cx="8839200" cy="2810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/>
          <p:nvPr/>
        </p:nvSpPr>
        <p:spPr>
          <a:xfrm>
            <a:off x="838200" y="1219200"/>
            <a:ext cx="8763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smtClean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Կրթական համակարգի որակի ՀԿՀ վարկանիշը , 2013-2014թթ, Միավոր, 7-ից</a:t>
            </a:r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895350" y="3962400"/>
            <a:ext cx="7962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smtClean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Մաթեմատիկայի և գիտական կրթության որակի ՀԿՀ վարկանիշը 2013-2014թթ, Միավոր, 7-ից</a:t>
            </a:r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1456771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381000" y="76200"/>
            <a:ext cx="8991600" cy="990599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b="1" smtClean="0"/>
              <a:t>ՏՏ և ճարտարագիտական մասնագիտություններ առաջարկող ամենից նշանակալից  բարձրագույն կրթական հաստատությունների ցանկը կազմված է հինգն են հաստատությունից: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722783"/>
            <a:ext cx="830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cap="all" smtClean="0"/>
              <a:t>ՀԱՅԱՍՏԱՆԻ ՊԵՏԱԿԱՆ ՃԱՐՏԱՐԱԳԻՏԱԿԱՆ համաԼՍԱՐԱՆ (ՀՊՃՀ)</a:t>
            </a:r>
            <a:endParaRPr lang="en-US" b="1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2391890"/>
            <a:ext cx="75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b="1" cap="all" smtClean="0"/>
              <a:t>ԵՐԵՎԱՆԻ ՊԵՏԱԿԱՆ ՀԱՄԱԼՍԱՐԱՆ (ԵՊՀ)</a:t>
            </a:r>
            <a:endParaRPr lang="en-US" b="1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3039538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b="1" cap="all" smtClean="0"/>
              <a:t>ՌՈՒՍ-ՀԱՅԿԱԿԱՆ (ՍԼԱՎՈՆԱԿԱՆ) ՀԱՄԱԼՍԱՐԱՆ (ՌՀՀ)</a:t>
            </a:r>
            <a:endParaRPr lang="en-US" b="1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47800" y="3708645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b="1" cap="all" smtClean="0"/>
              <a:t>ՀԱՅԱՍՏԱՆԻ ԱՄԵՐԻԿՅԱՆՀԱՄԱԼՍԱՐԱՆ (ՀԱՀ)</a:t>
            </a:r>
            <a:endParaRPr lang="en-US" b="1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95400" y="4377752"/>
            <a:ext cx="7010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b="1" cap="all" smtClean="0"/>
              <a:t>ԵՎՐՈՊԱԿԱՆ ՏԱՐԱԾԱՇՐՋԱՆԱՅԻՆ ԱԿԱԴԵՄԻԱ (ԵՏԱ)</a:t>
            </a:r>
            <a:endParaRPr lang="en-US" b="1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52439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smtClean="0"/>
              <a:t>Վերջին 4 տարվա ընթացքում  ՏՏ –ին վերաբերող ֆակուլտետների շրջանավարտների պակաս չի եղել:</a:t>
            </a:r>
            <a:r>
              <a:rPr lang="ru-RU" b="1" smtClean="0"/>
              <a:t> </a:t>
            </a:r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="" xmlns:p14="http://schemas.microsoft.com/office/powerpoint/2010/main" val="3171424913"/>
              </p:ext>
            </p:extLst>
          </p:nvPr>
        </p:nvGraphicFramePr>
        <p:xfrm>
          <a:off x="1624011" y="1844675"/>
          <a:ext cx="6034089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381000" y="1524000"/>
            <a:ext cx="8305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ՏՏ ոլորտի ուսանողների և շրջանավարտների թիվը </a:t>
            </a:r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18734968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0"/>
            <a:ext cx="8991600" cy="1143000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kumimoji="0" lang="en-US" sz="23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Ֆակուլտետի</a:t>
            </a:r>
            <a:r>
              <a:rPr kumimoji="0" lang="en-US" sz="2300" b="1" i="0" u="none" strike="noStrike" kern="1200" cap="none" spc="0" normalizeH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ընտրության նույն միտման պարագայում ՏՏ ոլորտի շրջանավարտների թիվը կկրճատվի </a:t>
            </a:r>
            <a:r>
              <a:rPr lang="en-US" sz="2300" b="1" smtClean="0"/>
              <a:t>2014/15թ-ից մինչ 2022թ, իսկ  2016-17թթ-ին որոշակիորեն կբարելավի </a:t>
            </a:r>
            <a:endParaRPr kumimoji="0" lang="en-US" sz="2300" b="1" i="0" u="none" strike="noStrike" kern="1200" cap="none" spc="0" normalizeH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3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609600" y="1573213"/>
            <a:ext cx="9067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smtClean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ՏՏ-ի հետ կապված ֆակուլտետներից շրջանավարտների գնահատված թիվը, </a:t>
            </a:r>
            <a:r>
              <a:rPr lang="en-US" sz="1600" b="1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2013/14-2015/16</a:t>
            </a:r>
            <a:endParaRPr lang="en-US" sz="1600">
              <a:ea typeface="MS Mincho" pitchFamily="49" charset="-128"/>
              <a:cs typeface="Times New Roman" pitchFamily="18" charset="0"/>
            </a:endParaRP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6934200" y="4956175"/>
            <a:ext cx="2438400" cy="110799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1200"/>
              </a:spcBef>
            </a:pPr>
            <a:r>
              <a:rPr lang="en-US" sz="1400" b="1" smtClean="0"/>
              <a:t>Ենթադրություն</a:t>
            </a:r>
            <a:endParaRPr lang="en-US" sz="1400" b="1"/>
          </a:p>
          <a:p>
            <a:pPr>
              <a:spcBef>
                <a:spcPts val="1200"/>
              </a:spcBef>
            </a:pPr>
            <a:r>
              <a:rPr lang="en-US" sz="1400" smtClean="0"/>
              <a:t>Ներկայումս սովորող ուսանողների 95%-ը կավարտի:</a:t>
            </a:r>
            <a:endParaRPr lang="en-US" sz="1400"/>
          </a:p>
        </p:txBody>
      </p:sp>
      <p:grpSp>
        <p:nvGrpSpPr>
          <p:cNvPr id="6" name="Group 10"/>
          <p:cNvGrpSpPr>
            <a:grpSpLocks/>
          </p:cNvGrpSpPr>
          <p:nvPr/>
        </p:nvGrpSpPr>
        <p:grpSpPr bwMode="auto">
          <a:xfrm>
            <a:off x="377952" y="2286776"/>
            <a:ext cx="9070848" cy="2254348"/>
            <a:chOff x="682752" y="2293292"/>
            <a:chExt cx="9070848" cy="2255520"/>
          </a:xfrm>
        </p:grpSpPr>
        <p:pic>
          <p:nvPicPr>
            <p:cNvPr id="7" name="Chart 6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82752" y="2293292"/>
              <a:ext cx="8382000" cy="2255520"/>
            </a:xfrm>
            <a:prstGeom prst="rect">
              <a:avLst/>
            </a:prstGeom>
            <a:noFill/>
          </p:spPr>
        </p:pic>
        <p:sp>
          <p:nvSpPr>
            <p:cNvPr id="8" name="TextBox 9"/>
            <p:cNvSpPr txBox="1">
              <a:spLocks noChangeArrowheads="1"/>
            </p:cNvSpPr>
            <p:nvPr/>
          </p:nvSpPr>
          <p:spPr bwMode="auto">
            <a:xfrm>
              <a:off x="7099300" y="2880578"/>
              <a:ext cx="2654300" cy="132412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US" sz="1400" smtClean="0"/>
                <a:t>ՏՏ-ի հետ կապված մասնագի-տացմամբ շրջանավարտներ </a:t>
              </a:r>
            </a:p>
            <a:p>
              <a:pPr>
                <a:spcBef>
                  <a:spcPts val="1200"/>
                </a:spcBef>
              </a:pPr>
              <a:r>
                <a:rPr lang="en-US" sz="1400" smtClean="0"/>
                <a:t>Պահանջվող ՏՏ մասնագետների թիվը (բազային սցենար)</a:t>
              </a:r>
              <a:endParaRPr lang="en-US" sz="1400"/>
            </a:p>
          </p:txBody>
        </p:sp>
      </p:grpSp>
      <p:sp>
        <p:nvSpPr>
          <p:cNvPr id="9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70DDD9FC-57C4-4480-85DD-97848CD0DF3D}" type="slidenum">
              <a:rPr lang="en-US" sz="1400"/>
              <a:pPr algn="r">
                <a:defRPr/>
              </a:pPr>
              <a:t>32</a:t>
            </a:fld>
            <a:endParaRPr lang="en-US" sz="1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1295400"/>
            <a:ext cx="7924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smtClean="0">
                <a:solidFill>
                  <a:srgbClr val="C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2018/19թթ-ին և 2019/20թթ-ին </a:t>
            </a:r>
            <a:r>
              <a:rPr lang="en-US" sz="2400" b="1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ակնկալվում է, որ շրջանավարտների թիվը </a:t>
            </a:r>
            <a:r>
              <a:rPr lang="en-US" sz="2400" b="1" smtClean="0">
                <a:solidFill>
                  <a:srgbClr val="C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կնվազի` </a:t>
            </a:r>
            <a:r>
              <a:rPr lang="en-US" sz="2400" b="1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պայմանավորված նրանով, որ ռազմական բարեփոխումների համաձայն արական սեռի ներկայացուցիչները պարտավոր են անցնել երկամյա զինծառայությունը` տարկետելով իրենց բարձրագույն կրթությունը:</a:t>
            </a:r>
            <a:endParaRPr lang="en-US" sz="2400" b="1" dirty="0"/>
          </a:p>
        </p:txBody>
      </p:sp>
    </p:spTree>
    <p:extLst>
      <p:ext uri="{BB962C8B-B14F-4D97-AF65-F5344CB8AC3E}">
        <p14:creationId xmlns="" xmlns:p14="http://schemas.microsoft.com/office/powerpoint/2010/main" val="41095461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smtClean="0"/>
              <a:t>Ներկայումս տեղական բարձրագույն կրթական համակարգի  շրջանավարտների  պակաս կա, մասնավորապես ՏՏ և ճարտարագիտության  ոլորտներում:</a:t>
            </a:r>
          </a:p>
          <a:p>
            <a:r>
              <a:rPr lang="en-US" b="1" smtClean="0"/>
              <a:t> 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27892847"/>
              </p:ext>
            </p:extLst>
          </p:nvPr>
        </p:nvGraphicFramePr>
        <p:xfrm>
          <a:off x="457200" y="1524000"/>
          <a:ext cx="8610602" cy="5226418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984582"/>
                <a:gridCol w="1325204"/>
                <a:gridCol w="1325204"/>
                <a:gridCol w="1325204"/>
                <a:gridCol w="1325204"/>
                <a:gridCol w="1325204"/>
              </a:tblGrid>
              <a:tr h="55797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cap="all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cap="all" smtClean="0">
                          <a:effectLst/>
                        </a:rPr>
                        <a:t>ԵՊՀ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cap="all" smtClean="0">
                          <a:effectLst/>
                        </a:rPr>
                        <a:t>ՀՊՃՀ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cap="all" smtClean="0">
                          <a:effectLst/>
                        </a:rPr>
                        <a:t>ՀԱՀ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cap="all" smtClean="0">
                          <a:effectLst/>
                        </a:rPr>
                        <a:t>ՌՀՀ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smtClean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ԵՏԱ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5797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350" cap="all" smtClean="0">
                          <a:effectLst/>
                        </a:rPr>
                        <a:t>ՏՏ ՈՒՍԱՆՈՂՆԵՐ</a:t>
                      </a:r>
                      <a:endParaRPr lang="en-US" sz="135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670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1,650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95579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350" cap="all" smtClean="0">
                          <a:effectLst/>
                        </a:rPr>
                        <a:t>ՃԱՐՏԱՐԱԳԻՏՈՒԹ-ՅԱՆ ՄԱՍՆԱԳԻ-ՏԱՑՄԱՄԲ ՈՒՍԱՆՈՂՆԵՐ</a:t>
                      </a:r>
                      <a:endParaRPr lang="en-US" sz="135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1,390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1,730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6722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350" cap="all" baseline="0" smtClean="0">
                          <a:effectLst/>
                        </a:rPr>
                        <a:t>ՈՒՍԱՆՈՂՆԵՐԻ ԸՆԴՀԱՆՈՒՐ ԹԻՎ</a:t>
                      </a:r>
                      <a:endParaRPr lang="en-US" sz="135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2,060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3,380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66722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350" cap="all" smtClean="0">
                          <a:effectLst/>
                        </a:rPr>
                        <a:t>ՏՏ  ԳԾՈՎ ՇՐՋԱՆԱՎԱՐՏՆԵՐ</a:t>
                      </a:r>
                      <a:endParaRPr lang="en-US" sz="135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460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5579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350" cap="all" smtClean="0">
                          <a:effectLst/>
                        </a:rPr>
                        <a:t>ՃԱՐՏԱՐԱԳԻՏՈՒԹՅԱՆ ԳԾՈՎ</a:t>
                      </a:r>
                      <a:r>
                        <a:rPr lang="en-US" sz="1350" cap="all" baseline="0" smtClean="0">
                          <a:effectLst/>
                        </a:rPr>
                        <a:t> ՇՐՋԱՆԱՎԱՐՏՆԵՐ</a:t>
                      </a:r>
                      <a:endParaRPr lang="en-US" sz="135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480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640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66722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350" cap="all" smtClean="0">
                          <a:effectLst/>
                        </a:rPr>
                        <a:t>ՇՐՋԱՆԱՎԱՐՏՆԵՐԻ ԸՆԴՀԱՆՈՒՐ ԹԻՎ</a:t>
                      </a:r>
                      <a:endParaRPr lang="en-US" sz="135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670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1,100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40226" y="1219200"/>
            <a:ext cx="895617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Համալսարաններում ՏՏ և ճարտարագիտության ուսանողների թիվը, 2013/2014թթ.</a:t>
            </a:r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14094103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76200"/>
            <a:ext cx="8991600" cy="1371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Հայկական</a:t>
            </a:r>
            <a:r>
              <a:rPr kumimoji="0" lang="en-US" sz="2600" b="1" i="0" u="none" strike="noStrike" kern="1200" cap="none" spc="0" normalizeH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համալսարաններում ՏՏ-ի հետ կապված ֆակուլտետներում դասավանդող աշխատակազմի պակաս չկա</a:t>
            </a:r>
            <a:endParaRPr kumimoji="0" lang="en-US" sz="26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09600" y="1752600"/>
            <a:ext cx="8458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smtClean="0">
                <a:ea typeface="MS Mincho" pitchFamily="49" charset="-128"/>
                <a:cs typeface="Times New Roman" pitchFamily="18" charset="0"/>
              </a:rPr>
              <a:t>Համալսարաններում դասավանդող աշխատակիցների թիվն` ըստ ՏՏ և ճարտարագի-տության մասնագիտացման , 2013/2014թթ.</a:t>
            </a:r>
            <a:endParaRPr lang="en-US" sz="1600" b="1">
              <a:ea typeface="MS Mincho" pitchFamily="49" charset="-128"/>
              <a:cs typeface="Times New Roman" pitchFamily="18" charset="0"/>
            </a:endParaRPr>
          </a:p>
        </p:txBody>
      </p:sp>
      <p:pic>
        <p:nvPicPr>
          <p:cNvPr id="6" name="Chart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2514600"/>
            <a:ext cx="6950075" cy="3170238"/>
          </a:xfrm>
          <a:prstGeom prst="rect">
            <a:avLst/>
          </a:prstGeom>
          <a:noFill/>
        </p:spPr>
      </p:pic>
      <p:sp>
        <p:nvSpPr>
          <p:cNvPr id="7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DD5C0155-C630-4706-B582-627F2E9FD805}" type="slidenum">
              <a:rPr lang="en-US" sz="1400"/>
              <a:pPr algn="r">
                <a:defRPr/>
              </a:pPr>
              <a:t>35</a:t>
            </a:fld>
            <a:endParaRPr lang="en-US" sz="1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en-US" sz="2400" b="1" smtClean="0"/>
              <a:t>Հայաստանյան համալսարաններում դասախոսների նկատմամբ ուսանողների  հարաբերակցությունը բավականին ցածր է` համեմատած միջազգային ստանդրատների հետ, սակայն  դասախոսական կազմը աստիճանաբար  դառնում է տարեց:</a:t>
            </a:r>
          </a:p>
          <a:p>
            <a:r>
              <a:rPr lang="en-US" b="1" smtClean="0"/>
              <a:t> </a:t>
            </a:r>
            <a:endParaRPr lang="en-US" b="1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18" y="1595119"/>
            <a:ext cx="7363395" cy="301371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028700" y="1256565"/>
            <a:ext cx="7696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smtClean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Ֆակուլտետի նկատմամբ ուսանողների հարաբերակցությունը տեղական և Արևմտյան համալսարաններում, 2014թ.</a:t>
            </a:r>
            <a:endParaRPr lang="en-US" sz="16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5933690"/>
              </p:ext>
            </p:extLst>
          </p:nvPr>
        </p:nvGraphicFramePr>
        <p:xfrm>
          <a:off x="1219200" y="5308283"/>
          <a:ext cx="6934198" cy="987108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134687"/>
                <a:gridCol w="1189568"/>
                <a:gridCol w="1208108"/>
                <a:gridCol w="1133945"/>
                <a:gridCol w="1133945"/>
                <a:gridCol w="1133945"/>
              </a:tblGrid>
              <a:tr h="4384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cap="all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cap="all" smtClean="0">
                          <a:effectLst/>
                        </a:rPr>
                        <a:t>ԵՊՀ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cap="all" smtClean="0">
                          <a:effectLst/>
                        </a:rPr>
                        <a:t>ՀՊՃՀ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cap="all" smtClean="0">
                          <a:effectLst/>
                        </a:rPr>
                        <a:t>ՀԱՀ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smtClean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ՌՀՀ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smtClean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ԵՏԱ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384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cap="all" smtClean="0">
                          <a:effectLst/>
                        </a:rPr>
                        <a:t>ՄԻՋԻՆ ՏԱՐԻՔ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~45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~40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838200" y="4854576"/>
            <a:ext cx="7620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smtClean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Համալսարանական դասախոսների միջին տարիք, 2014թ.</a:t>
            </a:r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8261199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76400" y="1447800"/>
            <a:ext cx="6705600" cy="4222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en-US" sz="2400" b="1" smtClean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Համալսարանների և ընկերությունների միջև </a:t>
            </a:r>
            <a:r>
              <a:rPr lang="en-US" sz="2400" b="1" smtClean="0">
                <a:solidFill>
                  <a:srgbClr val="C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սահմանված գործընթաց </a:t>
            </a:r>
            <a:r>
              <a:rPr lang="en-US" sz="2400" b="1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չկա ` ուսանողների համար պրակտիկայի  ծրագրերի կազմակերպման իմաստով , սակայն քննարկումներ են  իրականացվում, որպեսզի ուսանողների պրակտիկաները արդյունավետ  կապ հանդիսանան պլատֆորմների միջև:</a:t>
            </a:r>
          </a:p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en-US" sz="2400" b="1" smtClean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64846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143000"/>
            <a:ext cx="7315200" cy="3219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en-US" sz="2400" b="1" smtClean="0">
              <a:solidFill>
                <a:srgbClr val="C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smtClean="0">
                <a:solidFill>
                  <a:srgbClr val="C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Մասնագիտական կողմնորոշման կենտրոնները </a:t>
            </a:r>
            <a:r>
              <a:rPr lang="en-US" sz="2400" b="1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նույնպես կարող են կապ հանդիսանալ համալսարանների և մասնավոր հատվածի միջև: Այնուամենայնիվ, դրանք  ներկայումս </a:t>
            </a:r>
            <a:r>
              <a:rPr lang="en-US" sz="2400" b="1" smtClean="0">
                <a:solidFill>
                  <a:srgbClr val="C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արդյունավետորեն չեն գործում </a:t>
            </a:r>
            <a:r>
              <a:rPr lang="en-US" sz="2400" b="1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և զարգացման վաղ փուլում են գտնվում:</a:t>
            </a:r>
            <a:endParaRPr lang="en-US" sz="2400" b="1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60963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81000" y="76201"/>
            <a:ext cx="8991600" cy="685800"/>
          </a:xfrm>
        </p:spPr>
        <p:txBody>
          <a:bodyPr>
            <a:normAutofit lnSpcReduction="10000"/>
          </a:bodyPr>
          <a:lstStyle/>
          <a:p>
            <a:r>
              <a:rPr lang="en-US" b="1" smtClean="0"/>
              <a:t>ՏՏ վերապատրաստման կենտրոնի ծառայությունները զգալի պահանջարկ ունեն թե ուսանողների և թե կրտսեր աշխատողների շրջանում:</a:t>
            </a:r>
          </a:p>
          <a:p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9014834"/>
              </p:ext>
            </p:extLst>
          </p:nvPr>
        </p:nvGraphicFramePr>
        <p:xfrm>
          <a:off x="304800" y="1600200"/>
          <a:ext cx="9144000" cy="5013961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285510"/>
                <a:gridCol w="2110456"/>
                <a:gridCol w="2288445"/>
                <a:gridCol w="2459589"/>
              </a:tblGrid>
              <a:tr h="62048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 smtClean="0">
                          <a:effectLst/>
                        </a:rPr>
                        <a:t>Microsoft ԻՆՈՎԱՑԻՈՆ ԿԵՆՏՐՈՆ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 smtClean="0">
                          <a:effectLst/>
                        </a:rPr>
                        <a:t>ՀԱՅ-ՀՆԴԿԱԿԱՆ</a:t>
                      </a:r>
                      <a:r>
                        <a:rPr lang="en-US" sz="1400" cap="all" baseline="0" smtClean="0">
                          <a:effectLst/>
                        </a:rPr>
                        <a:t> ՈՒՍՈՒՄՆԱԿԱՆ ԿԵՆՏՐՈՆ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cap="all" dirty="0" smtClean="0">
                          <a:effectLst/>
                        </a:rPr>
                        <a:t>MLAB </a:t>
                      </a:r>
                      <a:r>
                        <a:rPr lang="en-US" sz="1400" cap="all" dirty="0">
                          <a:effectLst/>
                        </a:rPr>
                        <a:t>ECA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1024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 smtClean="0">
                          <a:effectLst/>
                        </a:rPr>
                        <a:t>ՏԵԽՆԻԿԱԿԱՆ</a:t>
                      </a:r>
                      <a:r>
                        <a:rPr lang="en-US" sz="1200" cap="all" baseline="0" smtClean="0">
                          <a:effectLst/>
                        </a:rPr>
                        <a:t> ԿՈՒՐՍԵՐ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Առկա է: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Առկա է: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Առկա է: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</a:tr>
              <a:tr h="40603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 smtClean="0">
                          <a:effectLst/>
                        </a:rPr>
                        <a:t>ՈՉ ՏԵԽՆԻԿԱԿԱՆ ԶԱՐԳԱՑՄԱՆ ԿՈՒՐՍԵՐ</a:t>
                      </a:r>
                      <a:r>
                        <a:rPr lang="en-US" sz="1200" cap="all" baseline="0" smtClean="0">
                          <a:effectLst/>
                        </a:rPr>
                        <a:t>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mtClean="0">
                          <a:effectLst/>
                        </a:rPr>
                        <a:t>Առկա է:</a:t>
                      </a:r>
                      <a:endParaRPr lang="en-US" sz="1400" smtClean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Առկա է: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Առկա է: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</a:tr>
              <a:tr h="93072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 smtClean="0">
                          <a:effectLst/>
                        </a:rPr>
                        <a:t>ՆԱԽԱԴՐՅԱԼՆԵՐ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Հիմնական  գիտելիքներ և ալգորիթմային մտածողություն: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Սկսնակների</a:t>
                      </a:r>
                      <a:r>
                        <a:rPr lang="en-US" sz="1400" baseline="0" smtClean="0">
                          <a:effectLst/>
                        </a:rPr>
                        <a:t> համար ոչ մի պահանջ չկա, թեստի նվազագույն միավոր/հետագա փուլերի համար գիտելիքներ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Ծրագրավորման</a:t>
                      </a:r>
                      <a:r>
                        <a:rPr lang="en-US" sz="1400" baseline="0" smtClean="0">
                          <a:effectLst/>
                        </a:rPr>
                        <a:t> հիմնական գիտելիքներ, որոնք պահանջվում են ծրագրա-վորման շարժական պլատֆորմներին անցնելու համար:</a:t>
                      </a:r>
                      <a:endParaRPr lang="en-US" sz="1400" smtClean="0">
                        <a:effectLst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</a:tr>
              <a:tr h="47135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 smtClean="0">
                          <a:effectLst/>
                        </a:rPr>
                        <a:t>ՇՐՋԱՆԱՎԱՐՏՆԵՐԻ ՏԱՐԵԿԱՆ ԹԻՎ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~1,000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~500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~300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</a:tr>
              <a:tr h="31024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 smtClean="0">
                          <a:effectLst/>
                        </a:rPr>
                        <a:t>ԴԱՍԱԽՈՍՆԵՐԻ ԹԻՎԸ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~50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</a:tr>
              <a:tr h="31024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 smtClean="0">
                          <a:effectLst/>
                        </a:rPr>
                        <a:t>ԴԱՍԱԽՈՍՆԵՐԻ ՄԻՋԻՆ ՏԱՐԻՔԸ </a:t>
                      </a:r>
                      <a:r>
                        <a:rPr lang="en-US" sz="1200" cap="all" baseline="0" smtClean="0">
                          <a:effectLst/>
                        </a:rPr>
                        <a:t>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~27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~40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~33-35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</a:tr>
              <a:tr h="31024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 smtClean="0">
                          <a:effectLst/>
                        </a:rPr>
                        <a:t>ՊՐԱԿՏԻԿԱ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Առկա է: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Առկա չէ: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Առկա չէ: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</a:tr>
              <a:tr h="31024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 smtClean="0">
                          <a:effectLst/>
                        </a:rPr>
                        <a:t>ԱՇԽԱՏԱՆՔԻ ՏԵՂԱՎՈՐՄԱՆ  ԱՍՏԻՃԱՆԸ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80%-90%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Չի կիրառվում: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90%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381000" y="1143000"/>
            <a:ext cx="8915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Հայաստանում վերապատրաստման կենտրոնների առանձնահատկությունները և ցուցանիշերը</a:t>
            </a:r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296765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b="1" smtClean="0"/>
              <a:t>Ճարտարագիտական կրթական կենտրոնները պատրաստում են մասնագետներ, որոնք համապատասխանում են որակի միջազգային ստանդրատներին և գրեթե 100%-ով աշխատանք ունեն: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21305625"/>
              </p:ext>
            </p:extLst>
          </p:nvPr>
        </p:nvGraphicFramePr>
        <p:xfrm>
          <a:off x="685800" y="1676400"/>
          <a:ext cx="8381999" cy="4947352"/>
        </p:xfrm>
        <a:graphic>
          <a:graphicData uri="http://schemas.openxmlformats.org/drawingml/2006/table">
            <a:tbl>
              <a:tblPr firstCol="1" bandRow="1">
                <a:tableStyleId>{8EC20E35-A176-4012-BC5E-935CFFF8708E}</a:tableStyleId>
              </a:tblPr>
              <a:tblGrid>
                <a:gridCol w="2253418"/>
                <a:gridCol w="2903012"/>
                <a:gridCol w="3225569"/>
              </a:tblGrid>
              <a:tr h="67256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all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all" smtClean="0">
                          <a:solidFill>
                            <a:schemeClr val="bg1"/>
                          </a:solidFill>
                          <a:effectLst/>
                        </a:rPr>
                        <a:t>«Instigate» ՎԵՐԱՊԱՏՐԱՍՏՄԱՆ ԿԵՆՏՐՈՆ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all" smtClean="0">
                          <a:solidFill>
                            <a:schemeClr val="bg1"/>
                          </a:solidFill>
                          <a:effectLst/>
                        </a:rPr>
                        <a:t>«Synopsys Armenia» -ի ԿՐԹԱԿԱՆ ՎԱՐՉՈՒԹՅՈՒՆ 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0826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 smtClean="0">
                          <a:effectLst/>
                        </a:rPr>
                        <a:t>ՏԵԽՆԻԿԱԿԱՆ</a:t>
                      </a:r>
                      <a:r>
                        <a:rPr lang="en-US" sz="1200" cap="all" baseline="0" smtClean="0">
                          <a:effectLst/>
                        </a:rPr>
                        <a:t> ԿՈՒՐՍԵՐ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Առկա է: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Առկա է: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1652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 smtClean="0">
                          <a:effectLst/>
                        </a:rPr>
                        <a:t>ՈՉ ՏԵԽՆԻԿԱԿԱՆ ԶԱՐԳԱՑՄԱՆ ԿՈՒՐՍԵՐ</a:t>
                      </a:r>
                      <a:r>
                        <a:rPr lang="en-US" sz="1200" cap="all" baseline="0" smtClean="0">
                          <a:effectLst/>
                        </a:rPr>
                        <a:t>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Առկա չէ: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Առկա է: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2478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 smtClean="0">
                          <a:effectLst/>
                        </a:rPr>
                        <a:t>ՆԱԽԱԴՐՅԱԼՆԵՐ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Տեխնիկական խնդիրներ լուծելու կարողություն, հիմնական մաթեմատիկական գիտելիքներ: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Ուժեղ տեխնիկական գիտելիքներ և ալգորիթմային մտածողություն: Տեխնիկական հիմնարար գիտելիքների</a:t>
                      </a:r>
                      <a:r>
                        <a:rPr lang="en-US" sz="1400" baseline="0" smtClean="0">
                          <a:effectLst/>
                        </a:rPr>
                        <a:t> լավ իմացություն:</a:t>
                      </a:r>
                      <a:endParaRPr lang="en-US" sz="1400" smtClean="0">
                        <a:effectLst/>
                      </a:endParaRPr>
                    </a:p>
                  </a:txBody>
                  <a:tcPr marL="68580" marR="68580" marT="0" marB="0" anchor="ctr"/>
                </a:tc>
              </a:tr>
              <a:tr h="61652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 smtClean="0">
                          <a:effectLst/>
                        </a:rPr>
                        <a:t>ՇՐՋԱՆԱՎԱՐՏՆԵՐԻ ՏԱՐԵԿԱՆ ԹԻՎ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~50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~80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826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 smtClean="0">
                          <a:effectLst/>
                        </a:rPr>
                        <a:t>ԴԱՍԱԽՈՍՆԵՐԻ ԹԻՎԸ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1652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 smtClean="0">
                          <a:effectLst/>
                        </a:rPr>
                        <a:t>ԴԱՍԱԽՈՍՆԵՐԻ ՄԻՋԻՆ ՏԱՐԻՔԸ </a:t>
                      </a:r>
                      <a:r>
                        <a:rPr lang="en-US" sz="1200" cap="all" baseline="0" smtClean="0">
                          <a:effectLst/>
                        </a:rPr>
                        <a:t>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~30-35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826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 smtClean="0">
                          <a:effectLst/>
                        </a:rPr>
                        <a:t>ՊՐԱԿՏԻԿԱ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Ընկերության ծրագրերում</a:t>
                      </a:r>
                      <a:r>
                        <a:rPr lang="en-US" sz="1400" baseline="0" smtClean="0">
                          <a:effectLst/>
                        </a:rPr>
                        <a:t> ներգրավվածություն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Ընկերության ծրագրերում</a:t>
                      </a:r>
                      <a:r>
                        <a:rPr lang="en-US" sz="1400" baseline="0" smtClean="0">
                          <a:effectLst/>
                        </a:rPr>
                        <a:t> ներգրավվածություն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826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 smtClean="0">
                          <a:effectLst/>
                        </a:rPr>
                        <a:t>ԱՇԽԱՏԱՆՔԻ ՏԵՂԱՎՈՐՄԱՆ  ԱՍՏԻՃԱՆԸ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100%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100%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452010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43000" y="2133600"/>
            <a:ext cx="7239000" cy="2620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Շուկայում </a:t>
            </a:r>
            <a:r>
              <a:rPr lang="en-US" sz="2400" b="1" smtClean="0">
                <a:solidFill>
                  <a:srgbClr val="C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առհասարակ բացակայում է </a:t>
            </a:r>
            <a:r>
              <a:rPr lang="en-US" sz="2400" b="1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մասնագիտական </a:t>
            </a:r>
            <a:r>
              <a:rPr lang="en-US" sz="2400" b="1" smtClean="0">
                <a:solidFill>
                  <a:srgbClr val="C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արտաաշխատանքային վերապատրաստման ծրագիրը, </a:t>
            </a:r>
            <a:r>
              <a:rPr lang="en-US" sz="2400" b="1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ուստի  ընկերությունները  աշխատավայրում վերապատրաստում անցնելուց զատ ոչ մի այլընտրանք չունեն:</a:t>
            </a:r>
          </a:p>
        </p:txBody>
      </p:sp>
    </p:spTree>
    <p:extLst>
      <p:ext uri="{BB962C8B-B14F-4D97-AF65-F5344CB8AC3E}">
        <p14:creationId xmlns="" xmlns:p14="http://schemas.microsoft.com/office/powerpoint/2010/main" val="17395913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ԱՄՓՈՓԱԳԻՐ ԵՎ ԲԱՐՁՐ ՄԱԿԱՐԴԱԿԻ ԽՈՐՀՈՒՐԴ-ԱՌԱՋԱՐԿՆԵՐ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AD43-22E1-4EE6-AC87-6E9B913E543C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1730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smtClean="0"/>
              <a:t>Շրջանավարտների միայն 45%-ն է դիտարկում զբաղվածությունը ոլորտում` այսպիսով ստեղծելով աշխատուժի քանակական անհաշվեկշռվածություն:</a:t>
            </a:r>
            <a:endParaRPr lang="en-US" b="1" dirty="0"/>
          </a:p>
        </p:txBody>
      </p:sp>
      <p:sp>
        <p:nvSpPr>
          <p:cNvPr id="5" name="Right Arrow 4"/>
          <p:cNvSpPr/>
          <p:nvPr/>
        </p:nvSpPr>
        <p:spPr>
          <a:xfrm>
            <a:off x="533400" y="2438400"/>
            <a:ext cx="4110037" cy="106680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600"/>
              </a:spcBef>
              <a:spcAft>
                <a:spcPts val="600"/>
              </a:spcAft>
            </a:pPr>
            <a:r>
              <a:rPr lang="en-US" sz="2000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~</a:t>
            </a:r>
            <a:r>
              <a:rPr lang="en-US" sz="2000">
                <a:solidFill>
                  <a:srgbClr val="FFFFFF"/>
                </a:solidFill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450</a:t>
            </a:r>
            <a:r>
              <a:rPr lang="en-US" sz="2000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smtClean="0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շրջանավարտ</a:t>
            </a:r>
            <a:endParaRPr lang="en-US" sz="200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5105400" y="2438400"/>
            <a:ext cx="4510088" cy="1064577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~</a:t>
            </a:r>
            <a:r>
              <a:rPr lang="en-US" sz="2000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2,000 </a:t>
            </a:r>
            <a:r>
              <a:rPr lang="en-US" sz="2000" smtClean="0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նոր մասնագետ է պահանջվում </a:t>
            </a:r>
            <a:endParaRPr lang="en-US" sz="2000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7" name="Left Brace 6"/>
          <p:cNvSpPr/>
          <p:nvPr/>
        </p:nvSpPr>
        <p:spPr>
          <a:xfrm rot="16200000">
            <a:off x="4932045" y="-609919"/>
            <a:ext cx="194310" cy="8077200"/>
          </a:xfrm>
          <a:prstGeom prst="leftBrac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209800" y="3792189"/>
            <a:ext cx="5715000" cy="3524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en-US" sz="2000" smtClean="0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ՏՏ և բարձր տեխնոլոգիաների ոլորտ </a:t>
            </a:r>
            <a:endParaRPr lang="en-US" sz="2000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4818601"/>
            <a:ext cx="9029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mtClean="0"/>
              <a:t>ՏՏ մասնագիտացմամբ շրջանավարտների տարեկան թիվը մոտավորապես համընկնում է ընդհանուր շուկայում առկա տարեկան նոր պահանջարկի հետ: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233066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r>
              <a:rPr lang="en-US" b="1" smtClean="0"/>
              <a:t>Պայմանավորված արդյունաբերության արագ աճի դինամիկայով` առկա է նաև հմտությունների </a:t>
            </a:r>
            <a:r>
              <a:rPr lang="en-US" b="1" smtClean="0">
                <a:solidFill>
                  <a:srgbClr val="C00000"/>
                </a:solidFill>
              </a:rPr>
              <a:t>քանակական </a:t>
            </a:r>
            <a:r>
              <a:rPr lang="en-US" b="1" smtClean="0"/>
              <a:t>բաց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304800" y="1219200"/>
            <a:ext cx="8686800" cy="5638800"/>
          </a:xfrm>
        </p:spPr>
        <p:txBody>
          <a:bodyPr>
            <a:noAutofit/>
          </a:bodyPr>
          <a:lstStyle/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800" smtClean="0">
                <a:solidFill>
                  <a:schemeClr val="tx1"/>
                </a:solidFill>
              </a:rPr>
              <a:t>Ուսումնական ծրագրերը մասնավոր հատվածի ստանդարտների համար հարմար չեն: </a:t>
            </a:r>
            <a:endParaRPr lang="en-US" sz="1800" dirty="0" smtClean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800" smtClean="0">
                <a:solidFill>
                  <a:schemeClr val="tx1"/>
                </a:solidFill>
              </a:rPr>
              <a:t>Համալսարանների և մասնավոր հատվածի միջև արդյունավետ կապեր չկան:  </a:t>
            </a:r>
            <a:endParaRPr lang="en-US" sz="1800" dirty="0" smtClean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800" smtClean="0">
                <a:solidFill>
                  <a:schemeClr val="tx1"/>
                </a:solidFill>
              </a:rPr>
              <a:t>Դասավանդողների մասնագիտական ստանդարտները ցածր են, ուստի և վերաորակավորման համար մոտիվացիա չկա: </a:t>
            </a:r>
            <a:endParaRPr lang="en-US" sz="1800" dirty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800" dirty="0" smtClean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800" smtClean="0">
                <a:solidFill>
                  <a:schemeClr val="tx1"/>
                </a:solidFill>
              </a:rPr>
              <a:t>Դասավանդող աշխատակազմը տարիք է առնում: 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800" smtClean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800" smtClean="0">
                <a:solidFill>
                  <a:schemeClr val="tx1"/>
                </a:solidFill>
              </a:rPr>
              <a:t>Համալսարանական ծրագրերը չեն շեշտադրում ինքնազարգացումը: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800" smtClean="0">
                <a:solidFill>
                  <a:schemeClr val="tx1"/>
                </a:solidFill>
              </a:rPr>
              <a:t>Համալսարանական կրթության ծրագիրը չափազանց երկար է` արդյունաբերական դինամիկայի համեմատ:</a:t>
            </a:r>
            <a:endParaRPr lang="en-US" sz="1800" dirty="0" smtClean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800" smtClean="0">
                <a:solidFill>
                  <a:schemeClr val="tx1"/>
                </a:solidFill>
              </a:rPr>
              <a:t>Բազային և ավագ մակարդակի մասնագետների վերաորակավորման համար բավականաչափ բարձր մակարդակի վերապատրաստման ծրագրեր չկան: </a:t>
            </a:r>
            <a:endParaRPr lang="en-US" sz="1800" dirty="0">
              <a:solidFill>
                <a:schemeClr val="tx1"/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91982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533400" y="0"/>
            <a:ext cx="9220200" cy="990599"/>
          </a:xfrm>
        </p:spPr>
        <p:txBody>
          <a:bodyPr>
            <a:normAutofit/>
          </a:bodyPr>
          <a:lstStyle/>
          <a:p>
            <a:r>
              <a:rPr lang="en-US" b="1" smtClean="0"/>
              <a:t>Բարձր մակարդակի </a:t>
            </a:r>
            <a:r>
              <a:rPr lang="en-US" b="1" smtClean="0">
                <a:solidFill>
                  <a:srgbClr val="C00000"/>
                </a:solidFill>
              </a:rPr>
              <a:t>ԿԱՐՃԱԺԱՄԿԵՏ</a:t>
            </a:r>
            <a:r>
              <a:rPr lang="en-US" b="1" smtClean="0"/>
              <a:t> առաջարկներ և քաղաքականության ձևավորողների համար հիմնական կետեր 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381000" y="1752600"/>
            <a:ext cx="9001246" cy="4495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2000" smtClean="0">
                <a:solidFill>
                  <a:schemeClr val="tx1"/>
                </a:solidFill>
              </a:rPr>
              <a:t>Մասնավոր հատվածի հետ պետք է մշակվի համալսարանական կրթության նոր ծրագիր:  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2000" smtClean="0">
                <a:solidFill>
                  <a:schemeClr val="tx1"/>
                </a:solidFill>
              </a:rPr>
              <a:t>ՏՏ մասնագիտացմամբ պետպատվերի շրջանակներում սովորող ուսանողների թիվը պետք է ավելանա:</a:t>
            </a:r>
            <a:endParaRPr lang="en-US" sz="20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2000" smtClean="0">
                <a:solidFill>
                  <a:schemeClr val="tx1"/>
                </a:solidFill>
              </a:rPr>
              <a:t>Պետք է ամրապնդվեն կապերը համալսարանների և մասնավոր հատվածի միջև` պարտադիր պրակտիկայի ծրագրերի դերի փոխակերպման միջոցով: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2000" smtClean="0">
                <a:solidFill>
                  <a:schemeClr val="tx1"/>
                </a:solidFill>
              </a:rPr>
              <a:t>Ավելի շատ երիտասարդ մասնագետ պետք է խրախուսվի` պրակտիկ գիտելիքներ ուսուցանելու համար: 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2413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r>
              <a:rPr lang="en-US" b="1" smtClean="0"/>
              <a:t>Բարձր մակարդակի </a:t>
            </a:r>
            <a:r>
              <a:rPr lang="en-US" b="1" smtClean="0">
                <a:solidFill>
                  <a:srgbClr val="C00000"/>
                </a:solidFill>
              </a:rPr>
              <a:t>ԿԱՐՃԱԺԱՄԿԵՏ</a:t>
            </a:r>
            <a:r>
              <a:rPr lang="en-US" b="1" smtClean="0"/>
              <a:t> առաջարկներ և քաղաքականության ձևավորողների համար հիմնական կետեր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381000" y="1752600"/>
            <a:ext cx="9001246" cy="4267200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rabicPeriod" startAt="5"/>
            </a:pPr>
            <a:r>
              <a:rPr lang="en-US" sz="2000" smtClean="0">
                <a:solidFill>
                  <a:schemeClr val="tx1"/>
                </a:solidFill>
              </a:rPr>
              <a:t>Բազային և ավագ մակարդակի մասնագետների կարիքը կարող է բավարարվել հատուկ կրթական ծրագրերի մշակման միջոցով: 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Font typeface="+mj-lt"/>
              <a:buAutoNum type="arabicPeriod" startAt="5"/>
            </a:pPr>
            <a:r>
              <a:rPr lang="en-US" sz="2000" smtClean="0">
                <a:solidFill>
                  <a:schemeClr val="tx1"/>
                </a:solidFill>
              </a:rPr>
              <a:t>Վերապատրաստման կենտրոնների ստեղծման միջոցով աշխատուժի զարգացման համար համաֆինանսավորման սխեմաները կարող են օգնել ավելի փոքր ընկերություններին` փակելու հմտությունների բացը:  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Font typeface="+mj-lt"/>
              <a:buAutoNum type="arabicPeriod" startAt="5"/>
            </a:pPr>
            <a:r>
              <a:rPr lang="en-US" sz="2000" smtClean="0">
                <a:solidFill>
                  <a:schemeClr val="tx1"/>
                </a:solidFill>
              </a:rPr>
              <a:t>Պետք է կազմակերպվեն ընդգրկուն և թիրախավորված հաղորդակ-ցության արշավներ` ընդգծելու համար ճարտարագիտական մասնագի-տության հեռանկարները և վերջինիս նկատմամբ շուկայի մեծ պահանջարկը: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Clr>
                <a:srgbClr val="C00000"/>
              </a:buClr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43494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smtClean="0"/>
              <a:t>Բարձր մակարդակի </a:t>
            </a:r>
            <a:r>
              <a:rPr lang="en-US" b="1" smtClean="0">
                <a:solidFill>
                  <a:srgbClr val="C00000"/>
                </a:solidFill>
              </a:rPr>
              <a:t>ԵՐԿԱՐԱԺԱՄԿԵՏ</a:t>
            </a:r>
            <a:r>
              <a:rPr lang="en-US" b="1" smtClean="0"/>
              <a:t> առաջարկներ և քաղաքականության ձևավորողների համար հիմնական կետեր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457200" y="1143000"/>
            <a:ext cx="8915400" cy="4800600"/>
          </a:xfr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2000" smtClean="0">
                <a:solidFill>
                  <a:schemeClr val="tx1"/>
                </a:solidFill>
              </a:rPr>
              <a:t>Առաջարկվում է ՏՏ կրթության հիմնարար վերաձևակերպումը սկսել դպրոցներից: </a:t>
            </a:r>
            <a:endParaRPr lang="en-US" sz="20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2000" smtClean="0">
                <a:solidFill>
                  <a:schemeClr val="tx1"/>
                </a:solidFill>
              </a:rPr>
              <a:t>Միաժամանակ համալսարանի ֆինանսավորումը պետք է զգալիորեն ավելանա, իսկ դիվերսիֆիկացումը պետք է իրականացվի հետազոտական դրամաշնորհների և նվիրատվական հիմադրամների միջոցով:  </a:t>
            </a:r>
            <a:endParaRPr lang="en-US" sz="20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2000" smtClean="0">
                <a:solidFill>
                  <a:schemeClr val="tx1"/>
                </a:solidFill>
              </a:rPr>
              <a:t>Համալսարաններում հիմնված լաբորատորիաների թիվը, որոնք հիմանդրվել են միջազգային կազմակերպությունների օգնութ-յամբ, պետք է ավելանա:</a:t>
            </a:r>
            <a:endParaRPr lang="en-US" sz="20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2000" smtClean="0">
                <a:solidFill>
                  <a:schemeClr val="tx1"/>
                </a:solidFill>
              </a:rPr>
              <a:t>4 տարուց ավելի քիչ ժամանակում ծրագրավորողներ պատրաստելու համար այլընտրանքային ծրագրի մշակումը միջնաժամկետ ձևաչափում կօգնի ավելացնել աշխատանքի առաջարկը: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46859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ABC6-CF60-4751-BF50-E4492DBCB70E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algn="ctr"/>
            <a:r>
              <a:rPr lang="en-US" b="1" smtClean="0"/>
              <a:t>Բարձր մակարդակի </a:t>
            </a:r>
            <a:r>
              <a:rPr lang="en-US" b="1" smtClean="0">
                <a:solidFill>
                  <a:srgbClr val="C00000"/>
                </a:solidFill>
              </a:rPr>
              <a:t>ԵՐԿԱՐԱԺԱՄԿԵՏ</a:t>
            </a:r>
            <a:r>
              <a:rPr lang="en-US" b="1" smtClean="0"/>
              <a:t> առաջարկներ և քաղաքականության ձևավորողների համար հիմնական կետեր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rabicPeriod" startAt="5"/>
            </a:pPr>
            <a:r>
              <a:rPr lang="en-US" sz="2000" smtClean="0">
                <a:solidFill>
                  <a:schemeClr val="tx1"/>
                </a:solidFill>
              </a:rPr>
              <a:t>Համալսարանները պետք է իրենց մասնագիտական կողմնորոշման կենտրոնները դարձնեն իրենց շրջանավարտներին աջակցման ժամանակակից մեխանիզմ: </a:t>
            </a:r>
            <a:endParaRPr lang="en-US" sz="20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rabicPeriod" startAt="5"/>
            </a:pPr>
            <a:r>
              <a:rPr lang="en-US" sz="2000" smtClean="0">
                <a:solidFill>
                  <a:schemeClr val="tx1"/>
                </a:solidFill>
              </a:rPr>
              <a:t>Եթե Հայաստանը ձգտում է անցում կատարել աութսորսինգից դեպի ձեռնարկատիրական մոդելի շրջանակներում գործող մեկ ինովացիոն կենտրոնի, ապա այն պետք է հիմնարար, հիմնական հետազոտութ-յունը ինտեգրի համալսարական համակարգի հետ: </a:t>
            </a:r>
            <a:endParaRPr lang="en-US" sz="20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rabicPeriod" startAt="5"/>
            </a:pPr>
            <a:r>
              <a:rPr lang="en-US" sz="2000" smtClean="0">
                <a:solidFill>
                  <a:schemeClr val="tx1"/>
                </a:solidFill>
              </a:rPr>
              <a:t>Բարձր տեխնոլոգիական արագացուցիչները կարող են ձեռնարկա-տերերի համար նոր տիպի դպրոց դառնալ:  </a:t>
            </a:r>
            <a:endParaRPr lang="en-US" sz="20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rabicPeriod" startAt="5"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9545981"/>
      </p:ext>
    </p:extLst>
  </p:cSld>
  <p:clrMapOvr>
    <a:masterClrMapping/>
  </p:clrMapOvr>
</p:sld>
</file>

<file path=ppt/theme/theme1.xml><?xml version="1.0" encoding="utf-8"?>
<a:theme xmlns:a="http://schemas.openxmlformats.org/drawingml/2006/main" name="EV report template201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6350">
          <a:solidFill>
            <a:schemeClr val="bg1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solidFill>
              <a:schemeClr val="tx1"/>
            </a:solidFill>
            <a:latin typeface="Calibri" panose="020F05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31775" indent="-231775">
          <a:spcBef>
            <a:spcPts val="1200"/>
          </a:spcBef>
          <a:buFont typeface="Arial" pitchFamily="34" charset="0"/>
          <a:buChar char="•"/>
          <a:defRPr sz="16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E5683E82EC934D9D6E2B15CC7117D1" ma:contentTypeVersion="3" ma:contentTypeDescription="Create a new document." ma:contentTypeScope="" ma:versionID="91e8f092d1834734678cc4c450c599f5">
  <xsd:schema xmlns:xsd="http://www.w3.org/2001/XMLSchema" xmlns:xs="http://www.w3.org/2001/XMLSchema" xmlns:p="http://schemas.microsoft.com/office/2006/metadata/properties" xmlns:ns2="2d8ab68c-6a8a-4d7d-99e6-69b9af1b8528" targetNamespace="http://schemas.microsoft.com/office/2006/metadata/properties" ma:root="true" ma:fieldsID="5fc03d30aa683d6fa5ee457d49eb5dd6" ns2:_="">
    <xsd:import namespace="2d8ab68c-6a8a-4d7d-99e6-69b9af1b8528"/>
    <xsd:element name="properties">
      <xsd:complexType>
        <xsd:sequence>
          <xsd:element name="documentManagement">
            <xsd:complexType>
              <xsd:all>
                <xsd:element ref="ns2:Category" minOccurs="0"/>
                <xsd:element ref="ns2:Sub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8ab68c-6a8a-4d7d-99e6-69b9af1b8528" elementFormDefault="qualified">
    <xsd:import namespace="http://schemas.microsoft.com/office/2006/documentManagement/types"/>
    <xsd:import namespace="http://schemas.microsoft.com/office/infopath/2007/PartnerControls"/>
    <xsd:element name="Category" ma:index="8" nillable="true" ma:displayName="Category" ma:list="{fe191e59-b28e-4b68-91a8-38323d06af60}" ma:internalName="Category" ma:showField="Name">
      <xsd:simpleType>
        <xsd:restriction base="dms:Lookup"/>
      </xsd:simpleType>
    </xsd:element>
    <xsd:element name="SubCategory" ma:index="9" nillable="true" ma:displayName="SubCategory" ma:list="{f3d04a5a-31a9-4c26-a43e-4ad8dbde3da4}" ma:internalName="SubCategory" ma:showField="Nam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 ma:index="10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ubCategory xmlns="2d8ab68c-6a8a-4d7d-99e6-69b9af1b8528" xsi:nil="true"/>
    <Category xmlns="2d8ab68c-6a8a-4d7d-99e6-69b9af1b8528" xsi:nil="true"/>
  </documentManagement>
</p:properties>
</file>

<file path=customXml/itemProps1.xml><?xml version="1.0" encoding="utf-8"?>
<ds:datastoreItem xmlns:ds="http://schemas.openxmlformats.org/officeDocument/2006/customXml" ds:itemID="{F1023C38-FD71-4E14-82D6-D609EF5AAD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8ab68c-6a8a-4d7d-99e6-69b9af1b8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1C2C14-F852-4BBD-AB20-4DD0A5FDAD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66E23B-3E85-46B9-9C52-63B5BDEDE37C}">
  <ds:schemaRefs>
    <ds:schemaRef ds:uri="http://purl.org/dc/elements/1.1/"/>
    <ds:schemaRef ds:uri="http://schemas.microsoft.com/office/2006/metadata/properties"/>
    <ds:schemaRef ds:uri="2d8ab68c-6a8a-4d7d-99e6-69b9af1b8528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13469</TotalTime>
  <Words>2083</Words>
  <Application>Microsoft Office PowerPoint</Application>
  <PresentationFormat>A4 Paper (210x297 mm)</PresentationFormat>
  <Paragraphs>361</Paragraphs>
  <Slides>48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EV report template2010</vt:lpstr>
      <vt:lpstr>ՀԱՅԱՍՏԱՆՈՒՄ ՏՏ ՀՄՏՈՒԹՅՈՒՆՆԵՐԻ ԳՆԱՀԱՏՈՒՄ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keywords/>
  <cp:lastModifiedBy>User</cp:lastModifiedBy>
  <cp:revision>1590</cp:revision>
  <cp:lastPrinted>2014-03-03T15:13:04Z</cp:lastPrinted>
  <dcterms:created xsi:type="dcterms:W3CDTF">2010-12-20T15:25:31Z</dcterms:created>
  <dcterms:modified xsi:type="dcterms:W3CDTF">2014-06-19T13:17:49Z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0x010100AFE5683E82EC934D9D6E2B15CC7117D1</vt:lpwstr>
  </property>
</Properties>
</file>