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6"/>
  </p:notesMasterIdLst>
  <p:sldIdLst>
    <p:sldId id="257" r:id="rId2"/>
    <p:sldId id="259" r:id="rId3"/>
    <p:sldId id="281" r:id="rId4"/>
    <p:sldId id="282" r:id="rId5"/>
    <p:sldId id="285" r:id="rId6"/>
    <p:sldId id="283" r:id="rId7"/>
    <p:sldId id="284" r:id="rId8"/>
    <p:sldId id="286" r:id="rId9"/>
    <p:sldId id="287" r:id="rId10"/>
    <p:sldId id="279" r:id="rId11"/>
    <p:sldId id="280" r:id="rId12"/>
    <p:sldId id="288" r:id="rId13"/>
    <p:sldId id="289" r:id="rId14"/>
    <p:sldId id="290" r:id="rId15"/>
  </p:sldIdLst>
  <p:sldSz cx="9144000" cy="5143500" type="screen16x9"/>
  <p:notesSz cx="6858000" cy="9144000"/>
  <p:embeddedFontLst>
    <p:embeddedFont>
      <p:font typeface="Montserrat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55610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63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4" tIns="91424" rIns="91424" bIns="91424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851725" y="1583350"/>
            <a:ext cx="5440500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SzPct val="100000"/>
              <a:defRPr sz="4800"/>
            </a:lvl1pPr>
            <a:lvl2pPr lvl="1" algn="ctr" rtl="0">
              <a:spcBef>
                <a:spcPts val="0"/>
              </a:spcBef>
              <a:buSzPct val="100000"/>
              <a:defRPr sz="4800"/>
            </a:lvl2pPr>
            <a:lvl3pPr lvl="2" algn="ctr" rtl="0">
              <a:spcBef>
                <a:spcPts val="0"/>
              </a:spcBef>
              <a:buSzPct val="100000"/>
              <a:defRPr sz="4800"/>
            </a:lvl3pPr>
            <a:lvl4pPr lvl="3" algn="ctr" rtl="0">
              <a:spcBef>
                <a:spcPts val="0"/>
              </a:spcBef>
              <a:buSzPct val="100000"/>
              <a:defRPr sz="4800"/>
            </a:lvl4pPr>
            <a:lvl5pPr lvl="4" algn="ctr" rtl="0">
              <a:spcBef>
                <a:spcPts val="0"/>
              </a:spcBef>
              <a:buSzPct val="100000"/>
              <a:defRPr sz="4800"/>
            </a:lvl5pPr>
            <a:lvl6pPr lvl="5" algn="ctr" rtl="0">
              <a:spcBef>
                <a:spcPts val="0"/>
              </a:spcBef>
              <a:buSzPct val="100000"/>
              <a:defRPr sz="4800"/>
            </a:lvl6pPr>
            <a:lvl7pPr lvl="6" algn="ctr" rtl="0">
              <a:spcBef>
                <a:spcPts val="0"/>
              </a:spcBef>
              <a:buSzPct val="100000"/>
              <a:defRPr sz="4800"/>
            </a:lvl7pPr>
            <a:lvl8pPr lvl="7" algn="ctr" rtl="0">
              <a:spcBef>
                <a:spcPts val="0"/>
              </a:spcBef>
              <a:buSzPct val="100000"/>
              <a:defRPr sz="4800"/>
            </a:lvl8pPr>
            <a:lvl9pPr lvl="8"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None/>
              <a:defRPr/>
            </a:lvl1pPr>
            <a:lvl2pPr lvl="1" algn="ctr" rtl="0">
              <a:spcBef>
                <a:spcPts val="0"/>
              </a:spcBef>
              <a:buSzPct val="100000"/>
              <a:buNone/>
              <a:defRPr sz="3000"/>
            </a:lvl2pPr>
            <a:lvl3pPr lvl="2" algn="ctr" rtl="0">
              <a:spcBef>
                <a:spcPts val="0"/>
              </a:spcBef>
              <a:buSzPct val="100000"/>
              <a:buNone/>
              <a:defRPr sz="3000"/>
            </a:lvl3pPr>
            <a:lvl4pPr lvl="3" algn="ctr" rtl="0">
              <a:spcBef>
                <a:spcPts val="0"/>
              </a:spcBef>
              <a:buSzPct val="100000"/>
              <a:buNone/>
              <a:defRPr sz="3000"/>
            </a:lvl4pPr>
            <a:lvl5pPr lvl="4" algn="ctr" rtl="0">
              <a:spcBef>
                <a:spcPts val="0"/>
              </a:spcBef>
              <a:buSzPct val="100000"/>
              <a:buNone/>
              <a:defRPr sz="3000"/>
            </a:lvl5pPr>
            <a:lvl6pPr lvl="5" algn="ctr" rtl="0">
              <a:spcBef>
                <a:spcPts val="0"/>
              </a:spcBef>
              <a:buSzPct val="100000"/>
              <a:buNone/>
              <a:defRPr sz="3000"/>
            </a:lvl6pPr>
            <a:lvl7pPr lvl="6" algn="ctr" rtl="0">
              <a:spcBef>
                <a:spcPts val="0"/>
              </a:spcBef>
              <a:buSzPct val="100000"/>
              <a:buNone/>
              <a:defRPr sz="3000"/>
            </a:lvl7pPr>
            <a:lvl8pPr lvl="7" algn="ctr" rtl="0">
              <a:spcBef>
                <a:spcPts val="0"/>
              </a:spcBef>
              <a:buSzPct val="100000"/>
              <a:buNone/>
              <a:defRPr sz="3000"/>
            </a:lvl8pPr>
            <a:lvl9pPr lvl="8" algn="ctr" rtl="0">
              <a:spcBef>
                <a:spcPts val="0"/>
              </a:spcBef>
              <a:buSzPct val="100000"/>
              <a:buNone/>
              <a:defRPr sz="3000"/>
            </a:lvl9pPr>
          </a:lstStyle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 rot="10800000">
            <a:off x="4169399" y="3812000"/>
            <a:ext cx="805200" cy="0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512700" y="1991850"/>
            <a:ext cx="8118599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7200"/>
            </a:lvl1pPr>
            <a:lvl2pPr lvl="1" algn="ctr">
              <a:spcBef>
                <a:spcPts val="0"/>
              </a:spcBef>
              <a:buSzPct val="100000"/>
              <a:defRPr sz="7200"/>
            </a:lvl2pPr>
            <a:lvl3pPr lvl="2" algn="ctr">
              <a:spcBef>
                <a:spcPts val="0"/>
              </a:spcBef>
              <a:buSzPct val="100000"/>
              <a:defRPr sz="7200"/>
            </a:lvl3pPr>
            <a:lvl4pPr lvl="3" algn="ctr">
              <a:spcBef>
                <a:spcPts val="0"/>
              </a:spcBef>
              <a:buSzPct val="100000"/>
              <a:defRPr sz="7200"/>
            </a:lvl4pPr>
            <a:lvl5pPr lvl="4" algn="ctr">
              <a:spcBef>
                <a:spcPts val="0"/>
              </a:spcBef>
              <a:buSzPct val="100000"/>
              <a:defRPr sz="7200"/>
            </a:lvl5pPr>
            <a:lvl6pPr lvl="5" algn="ctr">
              <a:spcBef>
                <a:spcPts val="0"/>
              </a:spcBef>
              <a:buSzPct val="100000"/>
              <a:defRPr sz="7200"/>
            </a:lvl6pPr>
            <a:lvl7pPr lvl="6" algn="ctr">
              <a:spcBef>
                <a:spcPts val="0"/>
              </a:spcBef>
              <a:buSzPct val="100000"/>
              <a:defRPr sz="7200"/>
            </a:lvl7pPr>
            <a:lvl8pPr lvl="7" algn="ctr">
              <a:spcBef>
                <a:spcPts val="0"/>
              </a:spcBef>
              <a:buSzPct val="100000"/>
              <a:defRPr sz="7200"/>
            </a:lvl8pPr>
            <a:lvl9pPr lvl="8" algn="ctr">
              <a:spcBef>
                <a:spcPts val="0"/>
              </a:spcBef>
              <a:buSzPct val="100000"/>
              <a:defRPr sz="7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1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5975" y="0"/>
            <a:ext cx="9144000" cy="5143499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1236500" y="3727575"/>
            <a:ext cx="6671100" cy="119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48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48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360"/>
              </a:spcBef>
              <a:buClr>
                <a:srgbClr val="FFFFFF"/>
              </a:buClr>
              <a:buSzPct val="100000"/>
              <a:buFont typeface="Playfair Display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orizontal-collage-architecture-armenia-photocollage-fragments-elements-architecture-area-republic-building-ministry-foreign-298428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783"/>
            <a:ext cx="9153182" cy="31402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20205" y="2342095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" y="962043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11" name="Shape 31"/>
          <p:cNvSpPr txBox="1">
            <a:spLocks/>
          </p:cNvSpPr>
          <p:nvPr/>
        </p:nvSpPr>
        <p:spPr>
          <a:xfrm>
            <a:off x="877054" y="2069972"/>
            <a:ext cx="8118599" cy="115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"/>
              <a:buNone/>
              <a:defRPr sz="6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6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000" dirty="0"/>
              <a:t>EIC: Lessons Learned</a:t>
            </a:r>
            <a:br>
              <a:rPr lang="en-US" sz="4000" dirty="0"/>
            </a:br>
            <a:r>
              <a:rPr lang="en-US" sz="4000" dirty="0"/>
              <a:t>2011-2016</a:t>
            </a:r>
          </a:p>
          <a:p>
            <a:endParaRPr lang="en-US" sz="4000" dirty="0"/>
          </a:p>
          <a:p>
            <a:r>
              <a:rPr lang="en-US" sz="3600" dirty="0"/>
              <a:t>Between History and Technology</a:t>
            </a:r>
            <a:endParaRPr lang="en" sz="3600" dirty="0"/>
          </a:p>
        </p:txBody>
      </p:sp>
      <p:sp>
        <p:nvSpPr>
          <p:cNvPr id="5" name="Rectangle 4"/>
          <p:cNvSpPr/>
          <p:nvPr/>
        </p:nvSpPr>
        <p:spPr>
          <a:xfrm>
            <a:off x="1" y="4073607"/>
            <a:ext cx="9143999" cy="10776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718" y="4336602"/>
            <a:ext cx="1300323" cy="7362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455" y="4271729"/>
            <a:ext cx="830832" cy="801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590" y="4336602"/>
            <a:ext cx="1781174" cy="6615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2096152_988289521191673_1366361050393656289_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7"/>
          <a:stretch/>
        </p:blipFill>
        <p:spPr>
          <a:xfrm>
            <a:off x="0" y="-77974"/>
            <a:ext cx="9144000" cy="52213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1018402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2459756" y="1232305"/>
            <a:ext cx="3848566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bg1"/>
                </a:solidFill>
              </a:rPr>
              <a:t>1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E-Society</a:t>
            </a:r>
            <a:endParaRPr lang="e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29554" y="334174"/>
            <a:ext cx="6160988" cy="366477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VANADZOR</a:t>
            </a:r>
            <a:r>
              <a:rPr lang="en-US" sz="2800" b="1" dirty="0">
                <a:solidFill>
                  <a:schemeClr val="tx1"/>
                </a:solidFill>
              </a:rPr>
              <a:t> TECHNOLOGY CENTER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&gt;40 </a:t>
            </a:r>
            <a:r>
              <a:rPr lang="en-US" sz="1800" b="1" dirty="0">
                <a:solidFill>
                  <a:srgbClr val="000000"/>
                </a:solidFill>
              </a:rPr>
              <a:t>companies received business development consultancy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&gt;25 </a:t>
            </a:r>
            <a:r>
              <a:rPr lang="en-US" sz="1800" b="1" dirty="0">
                <a:solidFill>
                  <a:srgbClr val="000000"/>
                </a:solidFill>
              </a:rPr>
              <a:t>teams received Assistance in Establishment of startup technological teams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bg1"/>
                </a:solidFill>
              </a:rPr>
              <a:t>&gt; 600 </a:t>
            </a:r>
            <a:r>
              <a:rPr lang="en-US" sz="1800" b="1" dirty="0">
                <a:solidFill>
                  <a:srgbClr val="000000"/>
                </a:solidFill>
              </a:rPr>
              <a:t>beneficiaries were involved in the training programs conducted at VTC</a:t>
            </a:r>
          </a:p>
        </p:txBody>
      </p:sp>
      <p:pic>
        <p:nvPicPr>
          <p:cNvPr id="6" name="Picture 5" descr="12096152_988289521191673_1366361050393656289_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7"/>
          <a:stretch/>
        </p:blipFill>
        <p:spPr>
          <a:xfrm>
            <a:off x="0" y="-77974"/>
            <a:ext cx="9144000" cy="5221374"/>
          </a:xfrm>
          <a:prstGeom prst="rect">
            <a:avLst/>
          </a:prstGeom>
        </p:spPr>
      </p:pic>
      <p:pic>
        <p:nvPicPr>
          <p:cNvPr id="8" name="Picture 7" descr="11080298_445965032221783_4449309186891555236_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04" y="-308953"/>
            <a:ext cx="9494722" cy="83612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92831" y="284602"/>
            <a:ext cx="6160988" cy="2597496"/>
          </a:xfrm>
          <a:prstGeom prst="rect">
            <a:avLst/>
          </a:prstGeom>
          <a:solidFill>
            <a:schemeClr val="bg1">
              <a:lumMod val="50000"/>
              <a:alpha val="4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WIFI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344 villages </a:t>
            </a:r>
            <a:r>
              <a:rPr lang="en-US" sz="1800" b="1" dirty="0">
                <a:solidFill>
                  <a:srgbClr val="000000"/>
                </a:solidFill>
              </a:rPr>
              <a:t>have free internet access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000000"/>
                </a:solidFill>
              </a:rPr>
              <a:t>UCOM continues the started program by becoming the internet service provider for those villages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5492" y="334174"/>
            <a:ext cx="6160988" cy="3664779"/>
          </a:xfrm>
          <a:prstGeom prst="rect">
            <a:avLst/>
          </a:prstGeom>
          <a:solidFill>
            <a:schemeClr val="bg1">
              <a:lumMod val="50000"/>
              <a:alpha val="6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E-SOCEITY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100%  </a:t>
            </a:r>
            <a:r>
              <a:rPr lang="en-US" sz="1800" b="1" dirty="0">
                <a:solidFill>
                  <a:srgbClr val="000000"/>
                </a:solidFill>
              </a:rPr>
              <a:t>occupancy rate with local and international companies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&gt;2000 </a:t>
            </a:r>
            <a:r>
              <a:rPr lang="en-US" sz="1800" b="1" dirty="0">
                <a:solidFill>
                  <a:srgbClr val="000000"/>
                </a:solidFill>
              </a:rPr>
              <a:t>people trained in GTC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&gt;50 </a:t>
            </a:r>
            <a:r>
              <a:rPr lang="en-US" sz="1800" b="1" dirty="0">
                <a:solidFill>
                  <a:srgbClr val="000000"/>
                </a:solidFill>
              </a:rPr>
              <a:t>companies received business development consultancy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Laboratories </a:t>
            </a:r>
            <a:r>
              <a:rPr lang="en-US" sz="1800" b="1" dirty="0">
                <a:solidFill>
                  <a:srgbClr val="000000"/>
                </a:solidFill>
              </a:rPr>
              <a:t>in filed of Engineering, </a:t>
            </a:r>
            <a:r>
              <a:rPr lang="en-US" sz="1800" b="1" dirty="0" err="1">
                <a:solidFill>
                  <a:srgbClr val="000000"/>
                </a:solidFill>
              </a:rPr>
              <a:t>CleanTech</a:t>
            </a:r>
            <a:r>
              <a:rPr lang="en-US" sz="1800" b="1" dirty="0">
                <a:solidFill>
                  <a:srgbClr val="000000"/>
                </a:solidFill>
              </a:rPr>
              <a:t> &amp; Multimedia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pic>
        <p:nvPicPr>
          <p:cNvPr id="8" name="Picture 7" descr="5455_en_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3"/>
          <a:stretch/>
        </p:blipFill>
        <p:spPr>
          <a:xfrm>
            <a:off x="0" y="-722834"/>
            <a:ext cx="9253018" cy="595777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663058" y="352950"/>
            <a:ext cx="6160988" cy="2390200"/>
          </a:xfrm>
          <a:prstGeom prst="rect">
            <a:avLst/>
          </a:prstGeom>
          <a:solidFill>
            <a:schemeClr val="bg1">
              <a:lumMod val="50000"/>
              <a:alpha val="6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COMPUTER FOR ALL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000000"/>
                </a:solidFill>
              </a:rPr>
              <a:t>Successful mechanism for </a:t>
            </a:r>
            <a:r>
              <a:rPr lang="en-US" sz="1800" b="1" dirty="0">
                <a:solidFill>
                  <a:schemeClr val="bg1"/>
                </a:solidFill>
              </a:rPr>
              <a:t>loan provision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000000"/>
                </a:solidFill>
              </a:rPr>
              <a:t>Currently, a </a:t>
            </a:r>
            <a:r>
              <a:rPr lang="en-US" sz="1800" b="1" dirty="0">
                <a:solidFill>
                  <a:srgbClr val="FFFFFF"/>
                </a:solidFill>
              </a:rPr>
              <a:t>revolving fund </a:t>
            </a:r>
            <a:r>
              <a:rPr lang="en-US" sz="1800" b="1" dirty="0">
                <a:solidFill>
                  <a:srgbClr val="000000"/>
                </a:solidFill>
              </a:rPr>
              <a:t>by GAF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Replicated by other banks </a:t>
            </a:r>
            <a:r>
              <a:rPr lang="en-US" sz="1800" b="1" dirty="0">
                <a:solidFill>
                  <a:srgbClr val="000000"/>
                </a:solidFill>
              </a:rPr>
              <a:t>as a successful model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0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18402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1576243" y="1236105"/>
            <a:ext cx="6684245" cy="151077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2</a:t>
            </a:r>
            <a:endParaRPr lang="en" dirty="0">
              <a:solidFill>
                <a:schemeClr val="bg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</a:rPr>
              <a:t>Financial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Mechanisms</a:t>
            </a:r>
            <a:endParaRPr lang="en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84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18402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2459756" y="1232305"/>
            <a:ext cx="3848566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2</a:t>
            </a:r>
            <a:endParaRPr lang="en" dirty="0">
              <a:solidFill>
                <a:schemeClr val="bg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Financial Mechanisms</a:t>
            </a:r>
            <a:endParaRPr lang="en" dirty="0">
              <a:solidFill>
                <a:schemeClr val="bg1"/>
              </a:solidFill>
            </a:endParaRPr>
          </a:p>
        </p:txBody>
      </p:sp>
      <p:pic>
        <p:nvPicPr>
          <p:cNvPr id="2" name="Picture 1" descr="_VAG0245 - Copy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0" y="-1"/>
            <a:ext cx="9143999" cy="51435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6103" y="370839"/>
            <a:ext cx="6926418" cy="3988836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INNOVATION </a:t>
            </a:r>
            <a:r>
              <a:rPr lang="en-US" sz="2800" b="1" dirty="0">
                <a:solidFill>
                  <a:schemeClr val="bg1"/>
                </a:solidFill>
              </a:rPr>
              <a:t>MATCHING</a:t>
            </a:r>
            <a:r>
              <a:rPr lang="en-US" sz="2800" b="1" dirty="0">
                <a:solidFill>
                  <a:schemeClr val="tx1"/>
                </a:solidFill>
              </a:rPr>
              <a:t> GRANTS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bg1"/>
                </a:solidFill>
              </a:rPr>
              <a:t>33 new </a:t>
            </a:r>
            <a:r>
              <a:rPr lang="en-US" sz="1800" b="1" dirty="0">
                <a:solidFill>
                  <a:srgbClr val="000000"/>
                </a:solidFill>
              </a:rPr>
              <a:t>products/services developed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10 companies </a:t>
            </a:r>
            <a:r>
              <a:rPr lang="en-US" sz="1800" b="1" dirty="0">
                <a:solidFill>
                  <a:srgbClr val="000000"/>
                </a:solidFill>
              </a:rPr>
              <a:t>have generated revenue from the sale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&gt;150 new jobs </a:t>
            </a:r>
            <a:r>
              <a:rPr lang="en-US" sz="1800" b="1" dirty="0">
                <a:solidFill>
                  <a:srgbClr val="000000"/>
                </a:solidFill>
              </a:rPr>
              <a:t>created in IT /Engineering sector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&gt;20 new </a:t>
            </a:r>
            <a:r>
              <a:rPr lang="en-US" sz="1800" b="1" dirty="0">
                <a:solidFill>
                  <a:srgbClr val="000000"/>
                </a:solidFill>
              </a:rPr>
              <a:t>companies registered in Yerevan, </a:t>
            </a:r>
            <a:r>
              <a:rPr lang="en-US" sz="1800" b="1" dirty="0" err="1">
                <a:solidFill>
                  <a:srgbClr val="000000"/>
                </a:solidFill>
              </a:rPr>
              <a:t>Gyumri</a:t>
            </a:r>
            <a:r>
              <a:rPr lang="en-US" sz="1800" b="1" dirty="0">
                <a:solidFill>
                  <a:srgbClr val="000000"/>
                </a:solidFill>
              </a:rPr>
              <a:t> and </a:t>
            </a:r>
            <a:r>
              <a:rPr lang="en-US" sz="1800" b="1" dirty="0" err="1">
                <a:solidFill>
                  <a:srgbClr val="000000"/>
                </a:solidFill>
              </a:rPr>
              <a:t>Vanadzor</a:t>
            </a:r>
            <a:r>
              <a:rPr lang="en-US" sz="1800" b="1" dirty="0">
                <a:solidFill>
                  <a:srgbClr val="000000"/>
                </a:solidFill>
              </a:rPr>
              <a:t>.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 $1mln USD</a:t>
            </a:r>
            <a:r>
              <a:rPr lang="en-US" sz="1800" b="1" dirty="0">
                <a:solidFill>
                  <a:srgbClr val="000000"/>
                </a:solidFill>
              </a:rPr>
              <a:t> investment from venture funds, angle investors and other funds was attracted by the startup companies</a:t>
            </a:r>
          </a:p>
        </p:txBody>
      </p:sp>
    </p:spTree>
    <p:extLst>
      <p:ext uri="{BB962C8B-B14F-4D97-AF65-F5344CB8AC3E}">
        <p14:creationId xmlns:p14="http://schemas.microsoft.com/office/powerpoint/2010/main" val="249132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lolear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6496"/>
            <a:ext cx="9144000" cy="68214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85210" y="1073759"/>
            <a:ext cx="7158789" cy="3043762"/>
          </a:xfrm>
          <a:prstGeom prst="rect">
            <a:avLst/>
          </a:prstGeom>
          <a:solidFill>
            <a:schemeClr val="tx1">
              <a:lumMod val="65000"/>
              <a:lumOff val="35000"/>
              <a:alpha val="5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VENTURE FUND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bg1"/>
                </a:solidFill>
              </a:rPr>
              <a:t>11 </a:t>
            </a:r>
            <a:r>
              <a:rPr lang="en-US" sz="1800" b="1" dirty="0">
                <a:solidFill>
                  <a:srgbClr val="000000"/>
                </a:solidFill>
              </a:rPr>
              <a:t>investments have been made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6 companies </a:t>
            </a:r>
            <a:r>
              <a:rPr lang="en-US" sz="1800" b="1" dirty="0">
                <a:solidFill>
                  <a:srgbClr val="000000"/>
                </a:solidFill>
              </a:rPr>
              <a:t>have generated revenue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&gt;70  new jobs </a:t>
            </a:r>
            <a:r>
              <a:rPr lang="en-US" sz="1800" b="1" dirty="0">
                <a:solidFill>
                  <a:srgbClr val="000000"/>
                </a:solidFill>
              </a:rPr>
              <a:t>created in IT/Engineering sector sector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&gt;2000 new jobs </a:t>
            </a:r>
            <a:r>
              <a:rPr lang="en-US" sz="1800" b="1" dirty="0">
                <a:solidFill>
                  <a:srgbClr val="000000"/>
                </a:solidFill>
              </a:rPr>
              <a:t>created in other sectors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 $15mln USD</a:t>
            </a:r>
            <a:r>
              <a:rPr lang="en-US" sz="1800" b="1" dirty="0">
                <a:solidFill>
                  <a:srgbClr val="000000"/>
                </a:solidFill>
              </a:rPr>
              <a:t> funding raised globally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0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16" y="-452587"/>
            <a:ext cx="9148616" cy="609526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2830" y="1170383"/>
            <a:ext cx="6926418" cy="2735985"/>
          </a:xfrm>
          <a:prstGeom prst="rect">
            <a:avLst/>
          </a:prstGeom>
          <a:solidFill>
            <a:schemeClr val="tx1">
              <a:lumMod val="85000"/>
              <a:lumOff val="15000"/>
              <a:alpha val="5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ARMENIA IT REPRESENTATION IN US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bg1"/>
                </a:solidFill>
              </a:rPr>
              <a:t>&gt; 30 startups mentored</a:t>
            </a:r>
            <a:endParaRPr lang="en-US" sz="1800" b="1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 10 startups provided extensive mentorship by US mentors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5 startups presented to the potential US investors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885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tc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3"/>
            <a:ext cx="9144000" cy="51256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1018402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1576243" y="1236105"/>
            <a:ext cx="6684245" cy="151077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3</a:t>
            </a:r>
            <a:endParaRPr lang="en" dirty="0">
              <a:solidFill>
                <a:schemeClr val="bg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</a:rPr>
              <a:t>Regional Development</a:t>
            </a:r>
            <a:endParaRPr lang="en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726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1232" y="1905721"/>
            <a:ext cx="5771053" cy="1159799"/>
          </a:xfrm>
        </p:spPr>
        <p:txBody>
          <a:bodyPr/>
          <a:lstStyle/>
          <a:p>
            <a:pPr algn="just"/>
            <a:r>
              <a:rPr lang="en-US" sz="2400" dirty="0" err="1">
                <a:solidFill>
                  <a:srgbClr val="000000"/>
                </a:solidFill>
              </a:rPr>
              <a:t>WiFi</a:t>
            </a:r>
            <a:r>
              <a:rPr lang="en-US" sz="2400" dirty="0">
                <a:solidFill>
                  <a:srgbClr val="000000"/>
                </a:solidFill>
              </a:rPr>
              <a:t> free internet access devices installed in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344 </a:t>
            </a:r>
            <a:r>
              <a:rPr lang="en-US" sz="2400" dirty="0">
                <a:solidFill>
                  <a:srgbClr val="000000"/>
                </a:solidFill>
              </a:rPr>
              <a:t>rural areas with up to </a:t>
            </a:r>
            <a:r>
              <a:rPr lang="en-US" sz="2400" dirty="0">
                <a:solidFill>
                  <a:srgbClr val="666666"/>
                </a:solidFill>
              </a:rPr>
              <a:t>1,000 residents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666666"/>
                </a:solidFill>
              </a:rPr>
              <a:t>-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UCOM continues the started program  </a:t>
            </a:r>
            <a:br>
              <a:rPr lang="en-US" sz="2400" dirty="0">
                <a:solidFill>
                  <a:srgbClr val="000000"/>
                </a:solidFill>
              </a:rPr>
            </a:b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Computer for All mechanism is still operating through the revolving fund.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       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Model replicated by the many Banks.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gtc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7"/>
          <a:stretch/>
        </p:blipFill>
        <p:spPr>
          <a:xfrm>
            <a:off x="0" y="-9399"/>
            <a:ext cx="9619871" cy="51640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29554" y="334174"/>
            <a:ext cx="6160988" cy="3664779"/>
          </a:xfrm>
          <a:prstGeom prst="rect">
            <a:avLst/>
          </a:prstGeom>
          <a:solidFill>
            <a:schemeClr val="bg1">
              <a:lumMod val="50000"/>
              <a:alpha val="6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GYUMRI</a:t>
            </a:r>
            <a:r>
              <a:rPr lang="en-US" sz="2800" b="1" dirty="0">
                <a:solidFill>
                  <a:schemeClr val="tx1"/>
                </a:solidFill>
              </a:rPr>
              <a:t> TECHNOLOGY CENTER</a:t>
            </a: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100%  </a:t>
            </a:r>
            <a:r>
              <a:rPr lang="en-US" sz="1800" b="1" dirty="0">
                <a:solidFill>
                  <a:srgbClr val="000000"/>
                </a:solidFill>
              </a:rPr>
              <a:t>occupancy rate with local and international companies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&gt;2000 </a:t>
            </a:r>
            <a:r>
              <a:rPr lang="en-US" sz="1800" b="1" dirty="0">
                <a:solidFill>
                  <a:srgbClr val="000000"/>
                </a:solidFill>
              </a:rPr>
              <a:t>people trained in GTC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&gt;50 </a:t>
            </a:r>
            <a:r>
              <a:rPr lang="en-US" sz="1800" b="1" dirty="0">
                <a:solidFill>
                  <a:srgbClr val="000000"/>
                </a:solidFill>
              </a:rPr>
              <a:t>companies received business development consultancy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Laboratories </a:t>
            </a:r>
            <a:r>
              <a:rPr lang="en-US" sz="1800" b="1" dirty="0">
                <a:solidFill>
                  <a:srgbClr val="000000"/>
                </a:solidFill>
              </a:rPr>
              <a:t>in filed of Engineering, </a:t>
            </a:r>
            <a:r>
              <a:rPr lang="en-US" sz="1800" b="1" dirty="0" err="1">
                <a:solidFill>
                  <a:srgbClr val="000000"/>
                </a:solidFill>
              </a:rPr>
              <a:t>CleanTech</a:t>
            </a:r>
            <a:r>
              <a:rPr lang="en-US" sz="1800" b="1" dirty="0">
                <a:solidFill>
                  <a:srgbClr val="000000"/>
                </a:solidFill>
              </a:rPr>
              <a:t> &amp; Multimedia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7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3245437_1117068048313819_8259944006590628493_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750"/>
          <a:stretch/>
        </p:blipFill>
        <p:spPr>
          <a:xfrm>
            <a:off x="-11141" y="-888489"/>
            <a:ext cx="9247054" cy="73380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29554" y="334174"/>
            <a:ext cx="6160988" cy="366477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VANADZOR</a:t>
            </a:r>
            <a:r>
              <a:rPr lang="en-US" sz="2800" b="1" dirty="0">
                <a:solidFill>
                  <a:schemeClr val="tx1"/>
                </a:solidFill>
              </a:rPr>
              <a:t> TECHNOLOGY CENTER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&gt;40 </a:t>
            </a:r>
            <a:r>
              <a:rPr lang="en-US" sz="1800" b="1" dirty="0">
                <a:solidFill>
                  <a:srgbClr val="000000"/>
                </a:solidFill>
              </a:rPr>
              <a:t>companies received business development consultancy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&gt;25 </a:t>
            </a:r>
            <a:r>
              <a:rPr lang="en-US" sz="1800" b="1" dirty="0">
                <a:solidFill>
                  <a:srgbClr val="000000"/>
                </a:solidFill>
              </a:rPr>
              <a:t>teams received Assistance in Establishment of startup technological teams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bg1"/>
                </a:solidFill>
              </a:rPr>
              <a:t>&gt; 600 </a:t>
            </a:r>
            <a:r>
              <a:rPr lang="en-US" sz="1800" b="1" dirty="0">
                <a:solidFill>
                  <a:srgbClr val="000000"/>
                </a:solidFill>
              </a:rPr>
              <a:t>beneficiaries were involved in the training programs conducted at VTC</a:t>
            </a:r>
          </a:p>
        </p:txBody>
      </p:sp>
    </p:spTree>
    <p:extLst>
      <p:ext uri="{BB962C8B-B14F-4D97-AF65-F5344CB8AC3E}">
        <p14:creationId xmlns:p14="http://schemas.microsoft.com/office/powerpoint/2010/main" val="241897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53483_975768509128929_6806720026640899338_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351"/>
            <a:ext cx="9143999" cy="60945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1018402"/>
            <a:ext cx="9143999" cy="204824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1576243" y="1236105"/>
            <a:ext cx="6684245" cy="151077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</a:rPr>
              <a:t>4</a:t>
            </a:r>
            <a:endParaRPr lang="en" sz="4400" dirty="0">
              <a:solidFill>
                <a:schemeClr val="bg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3600" dirty="0">
                <a:solidFill>
                  <a:schemeClr val="bg1"/>
                </a:solidFill>
              </a:rPr>
              <a:t>Innovation Centers/Skills development</a:t>
            </a:r>
            <a:endParaRPr lang="en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726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l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11027"/>
            <a:ext cx="9144000" cy="66090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83012" y="0"/>
            <a:ext cx="6160988" cy="366477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MIC</a:t>
            </a:r>
            <a:r>
              <a:rPr lang="en-US" sz="2800" b="1" dirty="0">
                <a:solidFill>
                  <a:srgbClr val="000000"/>
                </a:solidFill>
              </a:rPr>
              <a:t>/ANEL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/ARMINDIA/</a:t>
            </a:r>
            <a:r>
              <a:rPr lang="en-US" sz="2800" b="1" dirty="0">
                <a:solidFill>
                  <a:srgbClr val="000000"/>
                </a:solidFill>
              </a:rPr>
              <a:t>ISTC</a:t>
            </a:r>
          </a:p>
          <a:p>
            <a:pPr algn="ctr"/>
            <a:endParaRPr lang="en-US" dirty="0"/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rgbClr val="FFFFFF"/>
                </a:solidFill>
              </a:rPr>
              <a:t>&gt;5000 </a:t>
            </a:r>
            <a:r>
              <a:rPr lang="en-US" sz="1800" b="1" dirty="0">
                <a:solidFill>
                  <a:schemeClr val="tx1"/>
                </a:solidFill>
              </a:rPr>
              <a:t>training participants annually in the areas of  Programming, Engineering, Mobile, Business/management 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tx1"/>
                </a:solidFill>
              </a:rPr>
              <a:t>Centers continue to cooperate with private sector to provide trainings based on the industry needs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1800" b="1" dirty="0">
                <a:solidFill>
                  <a:schemeClr val="tx1"/>
                </a:solidFill>
              </a:rPr>
              <a:t>More than 100 startups accelerated</a:t>
            </a:r>
          </a:p>
          <a:p>
            <a:pPr marL="285750" indent="-285750">
              <a:buFont typeface="Wingdings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85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512700" y="1991850"/>
            <a:ext cx="8118599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4000" dirty="0"/>
              <a:t>THANK YOU!</a:t>
            </a:r>
            <a:endParaRPr lang="en" sz="4000" dirty="0"/>
          </a:p>
        </p:txBody>
      </p:sp>
    </p:spTree>
    <p:extLst>
      <p:ext uri="{BB962C8B-B14F-4D97-AF65-F5344CB8AC3E}">
        <p14:creationId xmlns:p14="http://schemas.microsoft.com/office/powerpoint/2010/main" val="3264251961"/>
      </p:ext>
    </p:extLst>
  </p:cSld>
  <p:clrMapOvr>
    <a:masterClrMapping/>
  </p:clrMapOvr>
</p:sld>
</file>

<file path=ppt/theme/theme1.xml><?xml version="1.0" encoding="utf-8"?>
<a:theme xmlns:a="http://schemas.openxmlformats.org/drawingml/2006/main" name="Kathar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2677</TotalTime>
  <Words>368</Words>
  <Application>Microsoft Office PowerPoint</Application>
  <PresentationFormat>On-screen Show (16:9)</PresentationFormat>
  <Paragraphs>71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Wingdings</vt:lpstr>
      <vt:lpstr>Arial</vt:lpstr>
      <vt:lpstr>Montserrat</vt:lpstr>
      <vt:lpstr>Playfair Display</vt:lpstr>
      <vt:lpstr>Katharine template</vt:lpstr>
      <vt:lpstr>PowerPoint Presentation</vt:lpstr>
      <vt:lpstr>1 E-Society</vt:lpstr>
      <vt:lpstr>PowerPoint Presentation</vt:lpstr>
      <vt:lpstr>PowerPoint Presentation</vt:lpstr>
      <vt:lpstr>2 Financial  Mechanisms</vt:lpstr>
      <vt:lpstr>2 Financial Mechanisms</vt:lpstr>
      <vt:lpstr>PowerPoint Presentation</vt:lpstr>
      <vt:lpstr>PowerPoint Presentation</vt:lpstr>
      <vt:lpstr>3 Regional Development</vt:lpstr>
      <vt:lpstr>WiFi free internet access devices installed in 344 rural areas with up to 1,000 residents  - UCOM continues the started program    Computer for All mechanism is still operating through the revolving fund.          - Model replicated by the many Banks. </vt:lpstr>
      <vt:lpstr>PowerPoint Presentation</vt:lpstr>
      <vt:lpstr>4 Innovation Centers/Skills development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EIC: Lessons Learned 2011-2016</dc:title>
  <cp:lastModifiedBy>Zaruhi Hakobyan</cp:lastModifiedBy>
  <cp:revision>47</cp:revision>
  <cp:lastPrinted>2016-06-21T13:12:51Z</cp:lastPrinted>
  <dcterms:modified xsi:type="dcterms:W3CDTF">2016-06-21T13:17:40Z</dcterms:modified>
</cp:coreProperties>
</file>